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291" r:id="rId2"/>
    <p:sldId id="292" r:id="rId3"/>
    <p:sldId id="293" r:id="rId4"/>
    <p:sldId id="294" r:id="rId5"/>
    <p:sldId id="295" r:id="rId6"/>
    <p:sldId id="296" r:id="rId7"/>
    <p:sldId id="297" r:id="rId8"/>
    <p:sldId id="298" r:id="rId9"/>
    <p:sldId id="299" r:id="rId10"/>
    <p:sldId id="309" r:id="rId11"/>
    <p:sldId id="302" r:id="rId12"/>
    <p:sldId id="303" r:id="rId13"/>
    <p:sldId id="304" r:id="rId14"/>
    <p:sldId id="305" r:id="rId1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A13F97-BD43-D88A-DA02-711CC55EC874}" v="4" dt="2022-02-17T19:01:45.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88963" autoAdjust="0"/>
  </p:normalViewPr>
  <p:slideViewPr>
    <p:cSldViewPr snapToGrid="0" snapToObjects="1">
      <p:cViewPr>
        <p:scale>
          <a:sx n="80" d="100"/>
          <a:sy n="80" d="100"/>
        </p:scale>
        <p:origin x="1411"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 Todd" userId="S::laura.todd@teesdaleschool.co.uk::f67f8010-5b32-422e-a383-056a9d2f1b63" providerId="AD" clId="Web-{C6A13F97-BD43-D88A-DA02-711CC55EC874}"/>
    <pc:docChg chg="modSld">
      <pc:chgData name="L Todd" userId="S::laura.todd@teesdaleschool.co.uk::f67f8010-5b32-422e-a383-056a9d2f1b63" providerId="AD" clId="Web-{C6A13F97-BD43-D88A-DA02-711CC55EC874}" dt="2022-02-17T19:01:43.342" v="0" actId="20577"/>
      <pc:docMkLst>
        <pc:docMk/>
      </pc:docMkLst>
      <pc:sldChg chg="modSp">
        <pc:chgData name="L Todd" userId="S::laura.todd@teesdaleschool.co.uk::f67f8010-5b32-422e-a383-056a9d2f1b63" providerId="AD" clId="Web-{C6A13F97-BD43-D88A-DA02-711CC55EC874}" dt="2022-02-17T19:01:43.342" v="0" actId="20577"/>
        <pc:sldMkLst>
          <pc:docMk/>
          <pc:sldMk cId="3130880240" sldId="303"/>
        </pc:sldMkLst>
        <pc:spChg chg="mod">
          <ac:chgData name="L Todd" userId="S::laura.todd@teesdaleschool.co.uk::f67f8010-5b32-422e-a383-056a9d2f1b63" providerId="AD" clId="Web-{C6A13F97-BD43-D88A-DA02-711CC55EC874}" dt="2022-02-17T19:01:43.342" v="0" actId="20577"/>
          <ac:spMkLst>
            <pc:docMk/>
            <pc:sldMk cId="3130880240" sldId="303"/>
            <ac:spMk id="2" creationId="{9605A6F2-4CDB-4583-B5B5-1424C03DE03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D61ED98-1C3C-4835-969A-4837646EB994}" type="datetimeFigureOut">
              <a:rPr lang="en-GB" smtClean="0"/>
              <a:t>17/02/2022</a:t>
            </a:fld>
            <a:endParaRPr lang="en-GB" dirty="0"/>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00A3E3-FE4B-4AC1-91A7-28287BEDFC04}" type="slidenum">
              <a:rPr lang="en-GB" smtClean="0"/>
              <a:t>‹#›</a:t>
            </a:fld>
            <a:endParaRPr lang="en-GB" dirty="0"/>
          </a:p>
        </p:txBody>
      </p:sp>
    </p:spTree>
    <p:extLst>
      <p:ext uri="{BB962C8B-B14F-4D97-AF65-F5344CB8AC3E}">
        <p14:creationId xmlns:p14="http://schemas.microsoft.com/office/powerpoint/2010/main" val="385589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4BE9451-54ED-274D-97A4-487C8FBB8045}" type="datetimeFigureOut">
              <a:rPr lang="en-US" smtClean="0"/>
              <a:t>2/17/2022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034D2EF-133E-7141-809B-67D69D7AB675}" type="slidenum">
              <a:rPr lang="en-US" smtClean="0"/>
              <a:t>‹#›</a:t>
            </a:fld>
            <a:endParaRPr lang="en-US" dirty="0"/>
          </a:p>
        </p:txBody>
      </p:sp>
    </p:spTree>
    <p:extLst>
      <p:ext uri="{BB962C8B-B14F-4D97-AF65-F5344CB8AC3E}">
        <p14:creationId xmlns:p14="http://schemas.microsoft.com/office/powerpoint/2010/main" val="3921160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3414713" y="6129338"/>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dirty="0"/>
          </a:p>
        </p:txBody>
      </p:sp>
      <p:sp>
        <p:nvSpPr>
          <p:cNvPr id="2" name="Title 1"/>
          <p:cNvSpPr>
            <a:spLocks noGrp="1"/>
          </p:cNvSpPr>
          <p:nvPr>
            <p:ph type="ctrTitle"/>
          </p:nvPr>
        </p:nvSpPr>
        <p:spPr>
          <a:xfrm>
            <a:off x="685800" y="1809498"/>
            <a:ext cx="7772400" cy="1177819"/>
          </a:xfrm>
        </p:spPr>
        <p:txBody>
          <a:bodyPr/>
          <a:lstStyle>
            <a:lvl1pPr>
              <a:defRPr>
                <a:latin typeface="Rockwell"/>
                <a:cs typeface="Rockwell"/>
              </a:defRPr>
            </a:lvl1pPr>
          </a:lstStyle>
          <a:p>
            <a:r>
              <a:rPr lang="en-GB"/>
              <a:t>Click to edit Master title style</a:t>
            </a:r>
            <a:endParaRPr lang="en-US" dirty="0"/>
          </a:p>
        </p:txBody>
      </p:sp>
      <p:sp>
        <p:nvSpPr>
          <p:cNvPr id="3" name="Subtitle 2"/>
          <p:cNvSpPr>
            <a:spLocks noGrp="1"/>
          </p:cNvSpPr>
          <p:nvPr>
            <p:ph type="subTitle" idx="1"/>
          </p:nvPr>
        </p:nvSpPr>
        <p:spPr>
          <a:xfrm>
            <a:off x="1371600" y="3147230"/>
            <a:ext cx="6400800" cy="80734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3895" t="16475" r="50526" b="29508"/>
          <a:stretch/>
        </p:blipFill>
        <p:spPr>
          <a:xfrm>
            <a:off x="303196" y="300160"/>
            <a:ext cx="2468880" cy="689918"/>
          </a:xfrm>
          <a:prstGeom prst="rect">
            <a:avLst/>
          </a:prstGeom>
        </p:spPr>
      </p:pic>
      <p:sp>
        <p:nvSpPr>
          <p:cNvPr id="11" name="Footer Placeholder 4"/>
          <p:cNvSpPr>
            <a:spLocks noGrp="1"/>
          </p:cNvSpPr>
          <p:nvPr>
            <p:ph type="ftr" sz="quarter" idx="11"/>
          </p:nvPr>
        </p:nvSpPr>
        <p:spPr/>
        <p:txBody>
          <a:bodyPr/>
          <a:lstStyle>
            <a:lvl1pPr>
              <a:defRPr/>
            </a:lvl1pPr>
          </a:lstStyle>
          <a:p>
            <a:endParaRPr lang="en-US" dirty="0"/>
          </a:p>
        </p:txBody>
      </p:sp>
      <p:sp>
        <p:nvSpPr>
          <p:cNvPr id="12"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208" y="4165283"/>
            <a:ext cx="32944015" cy="4667883"/>
          </a:xfrm>
          <a:prstGeom prst="rect">
            <a:avLst/>
          </a:prstGeom>
        </p:spPr>
      </p:pic>
      <p:pic>
        <p:nvPicPr>
          <p:cNvPr id="16" name="Picture 1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0800000">
            <a:off x="-22783192" y="97643"/>
            <a:ext cx="45686113" cy="6473328"/>
          </a:xfrm>
          <a:prstGeom prst="rect">
            <a:avLst/>
          </a:prstGeom>
        </p:spPr>
      </p:pic>
      <p:pic>
        <p:nvPicPr>
          <p:cNvPr id="17" name="Picture 1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2140933" y="-858910"/>
            <a:ext cx="45686113" cy="6473328"/>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4247" t="7576" r="3663"/>
          <a:stretch/>
        </p:blipFill>
        <p:spPr>
          <a:xfrm>
            <a:off x="7503462" y="6192073"/>
            <a:ext cx="1183341" cy="462928"/>
          </a:xfrm>
          <a:prstGeom prst="rect">
            <a:avLst/>
          </a:prstGeom>
        </p:spPr>
      </p:pic>
    </p:spTree>
    <p:extLst>
      <p:ext uri="{BB962C8B-B14F-4D97-AF65-F5344CB8AC3E}">
        <p14:creationId xmlns:p14="http://schemas.microsoft.com/office/powerpoint/2010/main" val="5471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spTree>
    <p:extLst>
      <p:ext uri="{BB962C8B-B14F-4D97-AF65-F5344CB8AC3E}">
        <p14:creationId xmlns:p14="http://schemas.microsoft.com/office/powerpoint/2010/main" val="270377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spTree>
    <p:extLst>
      <p:ext uri="{BB962C8B-B14F-4D97-AF65-F5344CB8AC3E}">
        <p14:creationId xmlns:p14="http://schemas.microsoft.com/office/powerpoint/2010/main" val="299303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
        <p:nvSpPr>
          <p:cNvPr id="7" name="Footer Placeholder 4"/>
          <p:cNvSpPr>
            <a:spLocks noGrp="1"/>
          </p:cNvSpPr>
          <p:nvPr>
            <p:ph type="ftr" sz="quarter" idx="11"/>
          </p:nvPr>
        </p:nvSpPr>
        <p:spPr/>
        <p:txBody>
          <a:bodyPr/>
          <a:lstStyle>
            <a:lvl1pPr>
              <a:defRPr/>
            </a:lvl1pPr>
          </a:lstStyle>
          <a:p>
            <a:endParaRPr lang="en-US" dirty="0"/>
          </a:p>
        </p:txBody>
      </p:sp>
      <p:sp>
        <p:nvSpPr>
          <p:cNvPr id="8"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174" y="5599518"/>
            <a:ext cx="19081148" cy="2703634"/>
          </a:xfrm>
          <a:prstGeom prst="rect">
            <a:avLst/>
          </a:prstGeom>
        </p:spPr>
      </p:pic>
    </p:spTree>
    <p:extLst>
      <p:ext uri="{BB962C8B-B14F-4D97-AF65-F5344CB8AC3E}">
        <p14:creationId xmlns:p14="http://schemas.microsoft.com/office/powerpoint/2010/main" val="63961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9" name="Picture 8"/>
          <p:cNvPicPr>
            <a:picLocks noChangeAspect="1"/>
          </p:cNvPicPr>
          <p:nvPr/>
        </p:nvPicPr>
        <p:blipFill>
          <a:blip r:embed="rId3"/>
          <a:stretch>
            <a:fillRect/>
          </a:stretch>
        </p:blipFill>
        <p:spPr>
          <a:xfrm>
            <a:off x="-798897" y="6229815"/>
            <a:ext cx="11621352" cy="49533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11711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1625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2" name="Picture 11"/>
          <p:cNvPicPr>
            <a:picLocks noChangeAspect="1"/>
          </p:cNvPicPr>
          <p:nvPr/>
        </p:nvPicPr>
        <p:blipFill>
          <a:blip r:embed="rId3"/>
          <a:stretch>
            <a:fillRect/>
          </a:stretch>
        </p:blipFill>
        <p:spPr>
          <a:xfrm>
            <a:off x="-798897" y="6229815"/>
            <a:ext cx="11621352" cy="49533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82888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8" name="Picture 7"/>
          <p:cNvPicPr>
            <a:picLocks noChangeAspect="1"/>
          </p:cNvPicPr>
          <p:nvPr/>
        </p:nvPicPr>
        <p:blipFill>
          <a:blip r:embed="rId3"/>
          <a:stretch>
            <a:fillRect/>
          </a:stretch>
        </p:blipFill>
        <p:spPr>
          <a:xfrm>
            <a:off x="-798897" y="6229815"/>
            <a:ext cx="11621352" cy="49533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2147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7" name="Picture 6"/>
          <p:cNvPicPr>
            <a:picLocks noChangeAspect="1"/>
          </p:cNvPicPr>
          <p:nvPr/>
        </p:nvPicPr>
        <p:blipFill>
          <a:blip r:embed="rId3"/>
          <a:stretch>
            <a:fillRect/>
          </a:stretch>
        </p:blipFill>
        <p:spPr>
          <a:xfrm>
            <a:off x="-798897" y="6229815"/>
            <a:ext cx="11621352" cy="49533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03920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73685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2/17/2022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29236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1027" name="Text Placeholder 2"/>
          <p:cNvSpPr>
            <a:spLocks noGrp="1"/>
          </p:cNvSpPr>
          <p:nvPr>
            <p:ph type="body" idx="1"/>
          </p:nvPr>
        </p:nvSpPr>
        <p:spPr bwMode="auto">
          <a:xfrm>
            <a:off x="457200" y="1600200"/>
            <a:ext cx="8229600" cy="370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yriad Pro"/>
                <a:ea typeface="+mn-ea"/>
                <a:cs typeface="+mn-cs"/>
              </a:defRPr>
            </a:lvl1pPr>
          </a:lstStyle>
          <a:p>
            <a:fld id="{7EA65AEC-D016-0B4D-B2C5-F967B7FBEB6C}" type="datetimeFigureOut">
              <a:rPr lang="en-US" smtClean="0"/>
              <a:t>2/17/2022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yriad Pro"/>
                <a:ea typeface="+mn-ea"/>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yriad Pro"/>
                <a:ea typeface="+mn-ea"/>
                <a:cs typeface="+mn-cs"/>
              </a:defRPr>
            </a:lvl1pPr>
          </a:lstStyle>
          <a:p>
            <a:fld id="{F93B9964-4EB4-3E45-97F3-1A8E6FF9374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yriad Pro"/>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yriad Pro"/>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yriad Pro"/>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yriad Pro"/>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yriad Pro"/>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78E04A-9348-4A98-9083-2C08A6EABDB8}"/>
              </a:ext>
            </a:extLst>
          </p:cNvPr>
          <p:cNvSpPr txBox="1"/>
          <p:nvPr/>
        </p:nvSpPr>
        <p:spPr>
          <a:xfrm>
            <a:off x="1438275" y="1571625"/>
            <a:ext cx="6353175" cy="3416320"/>
          </a:xfrm>
          <a:prstGeom prst="rect">
            <a:avLst/>
          </a:prstGeom>
          <a:noFill/>
        </p:spPr>
        <p:txBody>
          <a:bodyPr wrap="square" rtlCol="0">
            <a:spAutoFit/>
          </a:bodyPr>
          <a:lstStyle/>
          <a:p>
            <a:pPr algn="ctr"/>
            <a:r>
              <a:rPr lang="en-GB" sz="5400" dirty="0"/>
              <a:t>AQA ENGLISH LANGUAGE</a:t>
            </a:r>
          </a:p>
          <a:p>
            <a:pPr algn="ctr"/>
            <a:r>
              <a:rPr lang="en-GB" sz="5400" dirty="0"/>
              <a:t>ADVANCED LEVEL (GCE)</a:t>
            </a:r>
          </a:p>
        </p:txBody>
      </p:sp>
    </p:spTree>
    <p:extLst>
      <p:ext uri="{BB962C8B-B14F-4D97-AF65-F5344CB8AC3E}">
        <p14:creationId xmlns:p14="http://schemas.microsoft.com/office/powerpoint/2010/main" val="2541997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310BE2-A5E2-489B-8258-E7B130C9FA86}"/>
              </a:ext>
            </a:extLst>
          </p:cNvPr>
          <p:cNvSpPr txBox="1"/>
          <p:nvPr/>
        </p:nvSpPr>
        <p:spPr>
          <a:xfrm>
            <a:off x="390526" y="1166842"/>
            <a:ext cx="8582024" cy="424731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Rockwell"/>
                <a:ea typeface="+mn-ea"/>
                <a:cs typeface="+mn-cs"/>
              </a:rPr>
              <a:t>Therefore, students are at some advantage about how to apply their knowledge and what sort of issues and viewpoints might be raised through these texts.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Rockwel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Rockwell"/>
                <a:ea typeface="+mn-ea"/>
                <a:cs typeface="+mn-cs"/>
              </a:rPr>
              <a:t>Paper 2: Language, Diversity and Change (Viewpoints on a Language Issue)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Rockwel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ckwell"/>
                <a:ea typeface="+mn-ea"/>
                <a:cs typeface="+mn-cs"/>
              </a:rPr>
              <a:t>Text A:  Opinion article- one sided bias in terms of viewpoint? Controversial or innovative and forward thinking viewpoint. An established opinion that’s hard to shake off?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Rockwel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ckwell"/>
                <a:ea typeface="+mn-ea"/>
                <a:cs typeface="+mn-cs"/>
              </a:rPr>
              <a:t>Text B:  Two opposing side to an argument- Differing opinions might suggest a controversial issue- perhaps technology or social media? Manners?  Other media influences- </a:t>
            </a:r>
            <a:r>
              <a:rPr lang="en-GB" dirty="0">
                <a:solidFill>
                  <a:prstClr val="black"/>
                </a:solidFill>
                <a:latin typeface="Rockwell"/>
              </a:rPr>
              <a:t>the language of film? </a:t>
            </a:r>
            <a:r>
              <a:rPr kumimoji="0" lang="en-GB" sz="1800" b="0" i="0" u="none" strike="noStrike" kern="1200" cap="none" spc="0" normalizeH="0" baseline="0" noProof="0" dirty="0">
                <a:ln>
                  <a:noFill/>
                </a:ln>
                <a:solidFill>
                  <a:prstClr val="black"/>
                </a:solidFill>
                <a:effectLst/>
                <a:uLnTx/>
                <a:uFillTx/>
                <a:latin typeface="Rockwell"/>
                <a:ea typeface="+mn-ea"/>
                <a:cs typeface="+mn-cs"/>
              </a:rPr>
              <a:t>What are hot topics when it comes to language and how its diversifying and changing? Is this text less biased than the other as it covers two sides?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 name="TextBox 2">
            <a:extLst>
              <a:ext uri="{FF2B5EF4-FFF2-40B4-BE49-F238E27FC236}">
                <a16:creationId xmlns:a16="http://schemas.microsoft.com/office/drawing/2014/main" id="{C0DA0339-A91E-4884-BF01-6D31F74FFD4D}"/>
              </a:ext>
            </a:extLst>
          </p:cNvPr>
          <p:cNvSpPr txBox="1"/>
          <p:nvPr/>
        </p:nvSpPr>
        <p:spPr>
          <a:xfrm>
            <a:off x="523875" y="5724525"/>
            <a:ext cx="807720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Rockwell"/>
                <a:ea typeface="+mn-ea"/>
                <a:cs typeface="+mn-cs"/>
              </a:rPr>
              <a:t>In school, revision and the mock exam texts selected, will deal with this potential viewpoints, issues and contexts. Revit texts, theory and terminology in exercise books at home that connect with these ideas. What other reading is out there?</a:t>
            </a:r>
          </a:p>
        </p:txBody>
      </p:sp>
    </p:spTree>
    <p:extLst>
      <p:ext uri="{BB962C8B-B14F-4D97-AF65-F5344CB8AC3E}">
        <p14:creationId xmlns:p14="http://schemas.microsoft.com/office/powerpoint/2010/main" val="334604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CFBBA3-09DE-4A72-ACA8-F59DAD896145}"/>
              </a:ext>
            </a:extLst>
          </p:cNvPr>
          <p:cNvSpPr txBox="1"/>
          <p:nvPr/>
        </p:nvSpPr>
        <p:spPr>
          <a:xfrm>
            <a:off x="438149" y="1219199"/>
            <a:ext cx="8067675" cy="6263253"/>
          </a:xfrm>
          <a:prstGeom prst="rect">
            <a:avLst/>
          </a:prstGeom>
          <a:noFill/>
        </p:spPr>
        <p:txBody>
          <a:bodyPr wrap="square" rtlCol="0">
            <a:spAutoFit/>
          </a:bodyPr>
          <a:lstStyle/>
          <a:p>
            <a:pPr algn="ctr"/>
            <a:r>
              <a:rPr lang="en-GB" dirty="0"/>
              <a:t>Revising SKILLS: Applying the knowledge requires skills with language on the part of the student</a:t>
            </a:r>
          </a:p>
          <a:p>
            <a:pPr algn="ctr"/>
            <a:endParaRPr lang="en-GB" dirty="0"/>
          </a:p>
          <a:p>
            <a:pPr algn="ctr"/>
            <a:r>
              <a:rPr lang="en-GB" dirty="0"/>
              <a:t>These skills vary according to the question (task type)</a:t>
            </a:r>
          </a:p>
          <a:p>
            <a:pPr algn="ctr"/>
            <a:endParaRPr lang="en-GB" dirty="0"/>
          </a:p>
          <a:p>
            <a:pPr algn="ctr"/>
            <a:r>
              <a:rPr lang="en-GB" u="sng" dirty="0"/>
              <a:t>Paper 1: Language, the individual and society (Representations) 2h 30m</a:t>
            </a:r>
          </a:p>
          <a:p>
            <a:pPr algn="ctr"/>
            <a:endParaRPr lang="en-GB" u="sng" dirty="0"/>
          </a:p>
          <a:p>
            <a:r>
              <a:rPr lang="en-GB" sz="1300" dirty="0"/>
              <a:t>Section A: Two unseen texts to write about individually and compare (genres specified in advance material). One old, one new- how language creates issues is the focus- what are the details of the issue and how is language used to create these different parts to the issue? There will be social commentary here- what’s going on with these individuals and the society they represent? Terminology need to be applied to the language and selected quotes to explain this. (3 questions 1h30m) </a:t>
            </a:r>
            <a:r>
              <a:rPr lang="en-GB" sz="1300" dirty="0">
                <a:highlight>
                  <a:srgbClr val="FFFF00"/>
                </a:highlight>
              </a:rPr>
              <a:t>GASP  3 questions 70 marks</a:t>
            </a:r>
          </a:p>
          <a:p>
            <a:endParaRPr lang="en-GB" sz="1300" dirty="0"/>
          </a:p>
          <a:p>
            <a:r>
              <a:rPr lang="en-GB" sz="1300" dirty="0"/>
              <a:t>Section B:  A transcript featuring the talk of a young child up to 11 years, usually interacting with other children and/or caregivers. A statement is given declaring an idea about how children typically learn to talk. Does the transcript support this- what is your view in relation to this? One question on a transcript – 1h,( Can also be done on written language- option for alternative question) </a:t>
            </a:r>
            <a:r>
              <a:rPr lang="en-GB" sz="1300" dirty="0">
                <a:highlight>
                  <a:srgbClr val="FFFF00"/>
                </a:highlight>
              </a:rPr>
              <a:t>Line of argument 6 paragraph specific structure- 30 marks.</a:t>
            </a:r>
          </a:p>
          <a:p>
            <a:endParaRPr lang="en-GB" sz="1300" dirty="0"/>
          </a:p>
          <a:p>
            <a:pPr algn="ctr"/>
            <a:r>
              <a:rPr lang="en-GB" sz="1300" dirty="0">
                <a:highlight>
                  <a:srgbClr val="FFFF00"/>
                </a:highlight>
              </a:rPr>
              <a:t>MULTIPLE EXAMPLE RESPONSES HAVE BEEN EXAMINED, PLANNED, WRITTEN, ASSESSED, IMPROVED</a:t>
            </a:r>
          </a:p>
          <a:p>
            <a:pPr algn="ctr"/>
            <a:endParaRPr lang="en-GB" sz="1300" dirty="0">
              <a:highlight>
                <a:srgbClr val="FFFF00"/>
              </a:highlight>
            </a:endParaRPr>
          </a:p>
          <a:p>
            <a:pPr algn="ctr"/>
            <a:r>
              <a:rPr lang="en-GB" sz="1300" dirty="0">
                <a:highlight>
                  <a:srgbClr val="FFFF00"/>
                </a:highlight>
              </a:rPr>
              <a:t>Re-read these, annotate them, improve them further, explore where you went wrong via the feedback, complete equivalent questions and submit/self- assess. Bring to Tuesday evening revision sessions.</a:t>
            </a:r>
          </a:p>
          <a:p>
            <a:pPr algn="ctr"/>
            <a:endParaRPr lang="en-GB" dirty="0"/>
          </a:p>
          <a:p>
            <a:pPr algn="ctr"/>
            <a:endParaRPr lang="en-GB" dirty="0"/>
          </a:p>
          <a:p>
            <a:pPr algn="ctr"/>
            <a:endParaRPr lang="en-GB" dirty="0"/>
          </a:p>
        </p:txBody>
      </p:sp>
    </p:spTree>
    <p:extLst>
      <p:ext uri="{BB962C8B-B14F-4D97-AF65-F5344CB8AC3E}">
        <p14:creationId xmlns:p14="http://schemas.microsoft.com/office/powerpoint/2010/main" val="317460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05A6F2-4CDB-4583-B5B5-1424C03DE031}"/>
              </a:ext>
            </a:extLst>
          </p:cNvPr>
          <p:cNvSpPr txBox="1"/>
          <p:nvPr/>
        </p:nvSpPr>
        <p:spPr>
          <a:xfrm>
            <a:off x="438149" y="1219199"/>
            <a:ext cx="8067675" cy="6263253"/>
          </a:xfrm>
          <a:prstGeom prst="rect">
            <a:avLst/>
          </a:prstGeom>
          <a:noFill/>
        </p:spPr>
        <p:txBody>
          <a:bodyPr wrap="square" lIns="91440" tIns="45720" rIns="91440" bIns="45720" rtlCol="0" anchor="t">
            <a:spAutoFit/>
          </a:bodyPr>
          <a:lstStyle/>
          <a:p>
            <a:pPr algn="ctr"/>
            <a:r>
              <a:rPr lang="en-GB" dirty="0"/>
              <a:t>Revising SKILLS: Applying the knowledge requires skills with language on the part of the student</a:t>
            </a:r>
          </a:p>
          <a:p>
            <a:pPr algn="ctr"/>
            <a:endParaRPr lang="en-GB" dirty="0"/>
          </a:p>
          <a:p>
            <a:pPr algn="ctr"/>
            <a:r>
              <a:rPr lang="en-GB" dirty="0"/>
              <a:t>These skills vary according to the question (task type)</a:t>
            </a:r>
          </a:p>
          <a:p>
            <a:pPr algn="ctr"/>
            <a:endParaRPr lang="en-GB" dirty="0"/>
          </a:p>
          <a:p>
            <a:pPr algn="ctr"/>
            <a:r>
              <a:rPr lang="en-GB" u="sng" dirty="0"/>
              <a:t>Paper 2: Language, diversity and change (Viewpoints) 2h 30m</a:t>
            </a:r>
          </a:p>
          <a:p>
            <a:pPr algn="ctr"/>
            <a:endParaRPr lang="en-GB" u="sng" dirty="0"/>
          </a:p>
          <a:p>
            <a:r>
              <a:rPr lang="en-GB" sz="1300" dirty="0"/>
              <a:t>Section A:  Evaluate essay- evaluate the idea that . . . (currently the strongest response across the class. Learn examples and knowledge from across the topics- anything could come up.)  </a:t>
            </a:r>
            <a:r>
              <a:rPr lang="en-GB" sz="1300" dirty="0">
                <a:highlight>
                  <a:srgbClr val="FFFF00"/>
                </a:highlight>
              </a:rPr>
              <a:t>Line of argument and 5 paragraph structure</a:t>
            </a:r>
            <a:r>
              <a:rPr lang="en-GB" sz="1300" dirty="0"/>
              <a:t>. (50mins) </a:t>
            </a:r>
            <a:r>
              <a:rPr lang="en-GB" sz="1300" dirty="0">
                <a:highlight>
                  <a:srgbClr val="FFFF00"/>
                </a:highlight>
              </a:rPr>
              <a:t>30 marks</a:t>
            </a:r>
          </a:p>
          <a:p>
            <a:endParaRPr lang="en-GB" sz="1300" dirty="0"/>
          </a:p>
          <a:p>
            <a:r>
              <a:rPr lang="en-GB" sz="1300" dirty="0"/>
              <a:t>Section B:</a:t>
            </a:r>
          </a:p>
          <a:p>
            <a:r>
              <a:rPr lang="en-GB" sz="1300" dirty="0"/>
              <a:t>Part 1: Compare the viewpoints in two articles (genres specified in advance material) written about a language issue. Decide on how the two articles are similar and different and how language is used to present what the writer feels and thinks about this subject . </a:t>
            </a:r>
            <a:r>
              <a:rPr lang="en-GB" sz="1300" dirty="0">
                <a:highlight>
                  <a:srgbClr val="FFFF00"/>
                </a:highlight>
              </a:rPr>
              <a:t>Intro plus 2x PETRED Comparison paragraphs </a:t>
            </a:r>
            <a:r>
              <a:rPr lang="en-GB" sz="1300" dirty="0"/>
              <a:t>(50 mins</a:t>
            </a:r>
            <a:r>
              <a:rPr lang="en-GB" sz="1300" dirty="0">
                <a:highlight>
                  <a:srgbClr val="FFFF00"/>
                </a:highlight>
              </a:rPr>
              <a:t>) 40 marks</a:t>
            </a:r>
          </a:p>
          <a:p>
            <a:r>
              <a:rPr lang="en-GB" sz="1300" dirty="0"/>
              <a:t>Part 2: Write your own viewpoint article on the same topic as above. </a:t>
            </a:r>
            <a:r>
              <a:rPr lang="en-GB" sz="1300" dirty="0">
                <a:highlight>
                  <a:srgbClr val="FFFF00"/>
                </a:highlight>
              </a:rPr>
              <a:t>Very specific established paragraphing and sentence examples given to memorise. </a:t>
            </a:r>
            <a:r>
              <a:rPr lang="en-GB" sz="1300" dirty="0"/>
              <a:t>(50 mins) </a:t>
            </a:r>
            <a:r>
              <a:rPr lang="en-GB" sz="1300" dirty="0">
                <a:highlight>
                  <a:srgbClr val="FFFF00"/>
                </a:highlight>
              </a:rPr>
              <a:t>30 marks</a:t>
            </a:r>
          </a:p>
          <a:p>
            <a:endParaRPr lang="en-GB" sz="1300" dirty="0"/>
          </a:p>
          <a:p>
            <a:pPr algn="ctr"/>
            <a:r>
              <a:rPr lang="en-GB" sz="1300" dirty="0">
                <a:highlight>
                  <a:srgbClr val="FFFF00"/>
                </a:highlight>
              </a:rPr>
              <a:t>MULTIPLE EXAMPLE RESPONSES HAVE BEEN EXAMINED, PLANNED, WRITTEN, ASSESSED, IMPROVED</a:t>
            </a:r>
          </a:p>
          <a:p>
            <a:pPr algn="ctr"/>
            <a:endParaRPr lang="en-GB" sz="1300" dirty="0">
              <a:highlight>
                <a:srgbClr val="FFFF00"/>
              </a:highlight>
            </a:endParaRPr>
          </a:p>
          <a:p>
            <a:pPr algn="ctr"/>
            <a:r>
              <a:rPr lang="en-GB" sz="1300" dirty="0">
                <a:highlight>
                  <a:srgbClr val="FFFF00"/>
                </a:highlight>
              </a:rPr>
              <a:t>Re-read these, annotate them, improve them further, explore where you went wrong/what you did well via the feedback, complete equivalent questions and submit/self- assess. Bring to Tuesday evening revision sessions.</a:t>
            </a:r>
          </a:p>
          <a:p>
            <a:pPr algn="ctr"/>
            <a:endParaRPr lang="en-GB" dirty="0"/>
          </a:p>
          <a:p>
            <a:pPr algn="ctr"/>
            <a:endParaRPr lang="en-GB" dirty="0"/>
          </a:p>
          <a:p>
            <a:pPr algn="ctr"/>
            <a:endParaRPr lang="en-GB" dirty="0"/>
          </a:p>
        </p:txBody>
      </p:sp>
    </p:spTree>
    <p:extLst>
      <p:ext uri="{BB962C8B-B14F-4D97-AF65-F5344CB8AC3E}">
        <p14:creationId xmlns:p14="http://schemas.microsoft.com/office/powerpoint/2010/main" val="3130880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0CDF45-0ADF-4AFC-AF21-F0F0996C6025}"/>
              </a:ext>
            </a:extLst>
          </p:cNvPr>
          <p:cNvSpPr txBox="1"/>
          <p:nvPr/>
        </p:nvSpPr>
        <p:spPr>
          <a:xfrm>
            <a:off x="276225" y="971550"/>
            <a:ext cx="8743950" cy="6463308"/>
          </a:xfrm>
          <a:prstGeom prst="rect">
            <a:avLst/>
          </a:prstGeom>
          <a:noFill/>
        </p:spPr>
        <p:txBody>
          <a:bodyPr wrap="square" rtlCol="0">
            <a:spAutoFit/>
          </a:bodyPr>
          <a:lstStyle/>
          <a:p>
            <a:pPr algn="ctr"/>
            <a:r>
              <a:rPr lang="en-GB" b="1" u="sng" dirty="0">
                <a:highlight>
                  <a:srgbClr val="FFFF00"/>
                </a:highlight>
              </a:rPr>
              <a:t>Students-Quick Wins for Now</a:t>
            </a:r>
          </a:p>
          <a:p>
            <a:r>
              <a:rPr lang="en-GB" u="sng" dirty="0">
                <a:highlight>
                  <a:srgbClr val="FFFF00"/>
                </a:highlight>
              </a:rPr>
              <a:t>Go through this </a:t>
            </a:r>
            <a:r>
              <a:rPr lang="en-GB" u="sng" dirty="0" err="1">
                <a:highlight>
                  <a:srgbClr val="FFFF00"/>
                </a:highlight>
              </a:rPr>
              <a:t>powerpoint</a:t>
            </a:r>
            <a:r>
              <a:rPr lang="en-GB" u="sng" dirty="0">
                <a:highlight>
                  <a:srgbClr val="FFFF00"/>
                </a:highlight>
              </a:rPr>
              <a:t> with your parent(s) and discuss your shared understanding of it. Repeat with classmates.</a:t>
            </a:r>
          </a:p>
          <a:p>
            <a:pPr algn="ctr"/>
            <a:endParaRPr lang="en-GB" u="sng" dirty="0">
              <a:highlight>
                <a:srgbClr val="FFFF00"/>
              </a:highlight>
            </a:endParaRPr>
          </a:p>
          <a:p>
            <a:r>
              <a:rPr lang="en-GB" dirty="0">
                <a:highlight>
                  <a:srgbClr val="FFFF00"/>
                </a:highlight>
              </a:rPr>
              <a:t>Learn a wider range of terminology- sound sophisticated and know what features to look for. Terminology and task revision booklet for February half term but it’s all in your books.</a:t>
            </a:r>
          </a:p>
          <a:p>
            <a:endParaRPr lang="en-GB" dirty="0">
              <a:highlight>
                <a:srgbClr val="FFFF00"/>
              </a:highlight>
            </a:endParaRPr>
          </a:p>
          <a:p>
            <a:r>
              <a:rPr lang="en-GB" dirty="0">
                <a:highlight>
                  <a:srgbClr val="FFFF00"/>
                </a:highlight>
              </a:rPr>
              <a:t>When you write anything, take care with the basics of capital letters, punctuation and spelling- it matters.</a:t>
            </a:r>
          </a:p>
          <a:p>
            <a:endParaRPr lang="en-GB" dirty="0">
              <a:highlight>
                <a:srgbClr val="FFFF00"/>
              </a:highlight>
            </a:endParaRPr>
          </a:p>
          <a:p>
            <a:r>
              <a:rPr lang="en-GB" dirty="0">
                <a:highlight>
                  <a:srgbClr val="FFFF00"/>
                </a:highlight>
              </a:rPr>
              <a:t>Use the exercise books as your primary revision tool- but process the knowledge and skills in there- don’t just read it all again.</a:t>
            </a:r>
          </a:p>
          <a:p>
            <a:endParaRPr lang="en-GB" dirty="0">
              <a:highlight>
                <a:srgbClr val="FFFF00"/>
              </a:highlight>
            </a:endParaRPr>
          </a:p>
          <a:p>
            <a:r>
              <a:rPr lang="en-GB" dirty="0">
                <a:highlight>
                  <a:srgbClr val="FFFF00"/>
                </a:highlight>
              </a:rPr>
              <a:t>Be an interested reader- be socially aware- read news and articles online as a habit- read what you’ve been given in school again/properly and read what’s around you- seek it out and take the time to think about the issues and viewpoints raised- on your own and discuss it with others.</a:t>
            </a:r>
          </a:p>
          <a:p>
            <a:endParaRPr lang="en-GB" dirty="0">
              <a:highlight>
                <a:srgbClr val="FFFF00"/>
              </a:highlight>
            </a:endParaRPr>
          </a:p>
          <a:p>
            <a:r>
              <a:rPr lang="en-GB" dirty="0">
                <a:highlight>
                  <a:srgbClr val="FFFF00"/>
                </a:highlight>
              </a:rPr>
              <a:t>Be organised, bring the correct materials and submit work on time. Be prepared to sacrifice more time to revision if you want to improve outcomes</a:t>
            </a:r>
          </a:p>
          <a:p>
            <a:endParaRPr lang="en-GB" dirty="0"/>
          </a:p>
          <a:p>
            <a:endParaRPr lang="en-GB" dirty="0"/>
          </a:p>
        </p:txBody>
      </p:sp>
    </p:spTree>
    <p:extLst>
      <p:ext uri="{BB962C8B-B14F-4D97-AF65-F5344CB8AC3E}">
        <p14:creationId xmlns:p14="http://schemas.microsoft.com/office/powerpoint/2010/main" val="1034768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BC68B2-1A3E-4E86-94E1-3405750CA184}"/>
              </a:ext>
            </a:extLst>
          </p:cNvPr>
          <p:cNvSpPr txBox="1"/>
          <p:nvPr/>
        </p:nvSpPr>
        <p:spPr>
          <a:xfrm>
            <a:off x="3000376" y="2914650"/>
            <a:ext cx="2933700" cy="769441"/>
          </a:xfrm>
          <a:prstGeom prst="rect">
            <a:avLst/>
          </a:prstGeom>
          <a:noFill/>
        </p:spPr>
        <p:txBody>
          <a:bodyPr wrap="square" rtlCol="0">
            <a:spAutoFit/>
          </a:bodyPr>
          <a:lstStyle/>
          <a:p>
            <a:r>
              <a:rPr lang="en-GB" sz="4400" dirty="0"/>
              <a:t>Thank you</a:t>
            </a:r>
          </a:p>
        </p:txBody>
      </p:sp>
    </p:spTree>
    <p:extLst>
      <p:ext uri="{BB962C8B-B14F-4D97-AF65-F5344CB8AC3E}">
        <p14:creationId xmlns:p14="http://schemas.microsoft.com/office/powerpoint/2010/main" val="162661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829EC4-EDEC-4FE6-AE94-B42B96E121D2}"/>
              </a:ext>
            </a:extLst>
          </p:cNvPr>
          <p:cNvSpPr txBox="1"/>
          <p:nvPr/>
        </p:nvSpPr>
        <p:spPr>
          <a:xfrm>
            <a:off x="647700" y="962025"/>
            <a:ext cx="7715250" cy="5201424"/>
          </a:xfrm>
          <a:prstGeom prst="rect">
            <a:avLst/>
          </a:prstGeom>
          <a:noFill/>
        </p:spPr>
        <p:txBody>
          <a:bodyPr wrap="square" rtlCol="0">
            <a:spAutoFit/>
          </a:bodyPr>
          <a:lstStyle/>
          <a:p>
            <a:pPr algn="ctr"/>
            <a:r>
              <a:rPr lang="en-GB" sz="4400" dirty="0"/>
              <a:t>English Language </a:t>
            </a:r>
          </a:p>
          <a:p>
            <a:pPr algn="ctr"/>
            <a:endParaRPr lang="en-GB" sz="4400" dirty="0"/>
          </a:p>
          <a:p>
            <a:pPr algn="ctr"/>
            <a:r>
              <a:rPr lang="en-GB" sz="3600" dirty="0"/>
              <a:t>The study of language in different social contexts, both modern and historical</a:t>
            </a:r>
          </a:p>
          <a:p>
            <a:pPr algn="ctr"/>
            <a:endParaRPr lang="en-GB" sz="2000" dirty="0"/>
          </a:p>
          <a:p>
            <a:pPr algn="ctr"/>
            <a:r>
              <a:rPr lang="en-GB" sz="2000" dirty="0"/>
              <a:t>(Exploring texts which raise issues and explore viewpoints in relation to these contexts, using subject specific terminology to explore this and applying established theory to connect with and illuminate individual ideas)</a:t>
            </a:r>
          </a:p>
          <a:p>
            <a:endParaRPr lang="en-GB" dirty="0"/>
          </a:p>
          <a:p>
            <a:endParaRPr lang="en-GB" dirty="0"/>
          </a:p>
        </p:txBody>
      </p:sp>
    </p:spTree>
    <p:extLst>
      <p:ext uri="{BB962C8B-B14F-4D97-AF65-F5344CB8AC3E}">
        <p14:creationId xmlns:p14="http://schemas.microsoft.com/office/powerpoint/2010/main" val="4223815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E4807A-5D31-4454-97BD-C290A6A5CB55}"/>
              </a:ext>
            </a:extLst>
          </p:cNvPr>
          <p:cNvPicPr>
            <a:picLocks noChangeAspect="1"/>
          </p:cNvPicPr>
          <p:nvPr/>
        </p:nvPicPr>
        <p:blipFill rotWithShape="1">
          <a:blip r:embed="rId2"/>
          <a:srcRect t="18519" r="16667" b="13518"/>
          <a:stretch/>
        </p:blipFill>
        <p:spPr>
          <a:xfrm>
            <a:off x="314325" y="1143000"/>
            <a:ext cx="8492044" cy="3895725"/>
          </a:xfrm>
          <a:prstGeom prst="rect">
            <a:avLst/>
          </a:prstGeom>
        </p:spPr>
      </p:pic>
      <p:sp>
        <p:nvSpPr>
          <p:cNvPr id="4" name="TextBox 3">
            <a:extLst>
              <a:ext uri="{FF2B5EF4-FFF2-40B4-BE49-F238E27FC236}">
                <a16:creationId xmlns:a16="http://schemas.microsoft.com/office/drawing/2014/main" id="{9A7638B0-5FEE-4D5D-8CA7-270BF5C32124}"/>
              </a:ext>
            </a:extLst>
          </p:cNvPr>
          <p:cNvSpPr txBox="1"/>
          <p:nvPr/>
        </p:nvSpPr>
        <p:spPr>
          <a:xfrm>
            <a:off x="2752725" y="3152775"/>
            <a:ext cx="6053644" cy="2585323"/>
          </a:xfrm>
          <a:prstGeom prst="rect">
            <a:avLst/>
          </a:prstGeom>
          <a:noFill/>
        </p:spPr>
        <p:txBody>
          <a:bodyPr wrap="square" rtlCol="0">
            <a:spAutoFit/>
          </a:bodyPr>
          <a:lstStyle/>
          <a:p>
            <a:r>
              <a:rPr lang="en-GB" dirty="0"/>
              <a:t>Study over the two years has been divided into topics placing language in these social contexts</a:t>
            </a:r>
          </a:p>
          <a:p>
            <a:endParaRPr lang="en-GB" dirty="0"/>
          </a:p>
          <a:p>
            <a:r>
              <a:rPr lang="en-GB" dirty="0"/>
              <a:t>Written Texts, Spoken Texts (introductory units) Gender, Power, Change, Diversity and Global English and Child Language Development</a:t>
            </a:r>
          </a:p>
          <a:p>
            <a:endParaRPr lang="en-GB" dirty="0"/>
          </a:p>
          <a:p>
            <a:r>
              <a:rPr lang="en-GB" dirty="0">
                <a:highlight>
                  <a:srgbClr val="FFFF00"/>
                </a:highlight>
              </a:rPr>
              <a:t>Students have an organised set up of exercise book for each topic plus revision books to revisit these topics.</a:t>
            </a:r>
          </a:p>
        </p:txBody>
      </p:sp>
    </p:spTree>
    <p:extLst>
      <p:ext uri="{BB962C8B-B14F-4D97-AF65-F5344CB8AC3E}">
        <p14:creationId xmlns:p14="http://schemas.microsoft.com/office/powerpoint/2010/main" val="385391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74DEEF-264D-4493-8B46-721EF5A3796F}"/>
              </a:ext>
            </a:extLst>
          </p:cNvPr>
          <p:cNvSpPr txBox="1"/>
          <p:nvPr/>
        </p:nvSpPr>
        <p:spPr>
          <a:xfrm>
            <a:off x="-11203709" y="3246827"/>
            <a:ext cx="23164800" cy="1477328"/>
          </a:xfrm>
          <a:prstGeom prst="rect">
            <a:avLst/>
          </a:prstGeom>
          <a:noFill/>
        </p:spPr>
        <p:txBody>
          <a:bodyPr wrap="square">
            <a:spAutoFit/>
          </a:bodyPr>
          <a:lstStyle/>
          <a:p>
            <a:pPr fontAlgn="base"/>
            <a:r>
              <a:rPr lang="en-GB" sz="1800" dirty="0">
                <a:solidFill>
                  <a:srgbClr val="000000"/>
                </a:solidFill>
                <a:effectLst/>
                <a:latin typeface="Calibri" panose="020F0502020204030204" pitchFamily="34" charset="0"/>
              </a:rPr>
              <a:t>Quick wins ahead of the mocks - what are the essential things to do between now and March 4th.</a:t>
            </a:r>
          </a:p>
          <a:p>
            <a:pPr fontAlgn="base"/>
            <a:r>
              <a:rPr lang="en-GB" sz="1800" dirty="0">
                <a:solidFill>
                  <a:srgbClr val="000000"/>
                </a:solidFill>
                <a:effectLst/>
                <a:latin typeface="Calibri" panose="020F0502020204030204" pitchFamily="34" charset="0"/>
              </a:rPr>
              <a:t>Longer-term revision strategies and the resources that can be used in conjunction with these.</a:t>
            </a:r>
          </a:p>
          <a:p>
            <a:pPr fontAlgn="base"/>
            <a:r>
              <a:rPr lang="en-GB" sz="1800" dirty="0">
                <a:solidFill>
                  <a:srgbClr val="000000"/>
                </a:solidFill>
                <a:effectLst/>
                <a:latin typeface="Calibri" panose="020F0502020204030204" pitchFamily="34" charset="0"/>
              </a:rPr>
              <a:t>Advice for parents on how they can best help students to revise.</a:t>
            </a:r>
          </a:p>
          <a:p>
            <a:br>
              <a:rPr lang="en-GB" sz="1800" dirty="0">
                <a:solidFill>
                  <a:srgbClr val="000000"/>
                </a:solidFill>
                <a:effectLst/>
                <a:latin typeface="Calibri" panose="020F0502020204030204" pitchFamily="34" charset="0"/>
              </a:rPr>
            </a:br>
            <a:endParaRPr lang="en-GB" dirty="0"/>
          </a:p>
        </p:txBody>
      </p:sp>
      <p:sp>
        <p:nvSpPr>
          <p:cNvPr id="4" name="TextBox 3">
            <a:extLst>
              <a:ext uri="{FF2B5EF4-FFF2-40B4-BE49-F238E27FC236}">
                <a16:creationId xmlns:a16="http://schemas.microsoft.com/office/drawing/2014/main" id="{710B3A9D-BA53-49C3-AC15-3FA27293C284}"/>
              </a:ext>
            </a:extLst>
          </p:cNvPr>
          <p:cNvSpPr txBox="1"/>
          <p:nvPr/>
        </p:nvSpPr>
        <p:spPr>
          <a:xfrm>
            <a:off x="923925" y="1181100"/>
            <a:ext cx="6296025" cy="4247317"/>
          </a:xfrm>
          <a:prstGeom prst="rect">
            <a:avLst/>
          </a:prstGeom>
          <a:noFill/>
        </p:spPr>
        <p:txBody>
          <a:bodyPr wrap="square" rtlCol="0">
            <a:spAutoFit/>
          </a:bodyPr>
          <a:lstStyle/>
          <a:p>
            <a:r>
              <a:rPr lang="en-GB" dirty="0"/>
              <a:t>                </a:t>
            </a:r>
            <a:r>
              <a:rPr lang="en-GB" dirty="0">
                <a:highlight>
                  <a:srgbClr val="FFFF00"/>
                </a:highlight>
              </a:rPr>
              <a:t>Completed by all 12 students in the class</a:t>
            </a:r>
          </a:p>
          <a:p>
            <a:endParaRPr lang="en-GB" dirty="0"/>
          </a:p>
          <a:p>
            <a:r>
              <a:rPr lang="en-GB" dirty="0"/>
              <a:t>2x Non-Examined Assessment Pieces- Language in Action</a:t>
            </a:r>
          </a:p>
          <a:p>
            <a:endParaRPr lang="en-GB" dirty="0"/>
          </a:p>
          <a:p>
            <a:pPr marL="342900" indent="-342900">
              <a:buAutoNum type="arabicParenR"/>
            </a:pPr>
            <a:r>
              <a:rPr lang="en-GB" dirty="0"/>
              <a:t>Original (Creative) Writing and Commentary (BD)</a:t>
            </a:r>
          </a:p>
          <a:p>
            <a:pPr marL="342900" indent="-342900">
              <a:buAutoNum type="arabicParenR"/>
            </a:pPr>
            <a:endParaRPr lang="en-GB" dirty="0"/>
          </a:p>
          <a:p>
            <a:pPr marL="342900" indent="-342900">
              <a:buAutoNum type="arabicParenR"/>
            </a:pPr>
            <a:endParaRPr lang="en-GB" dirty="0"/>
          </a:p>
          <a:p>
            <a:r>
              <a:rPr lang="en-GB" dirty="0"/>
              <a:t>2) Research (Data) and Written Language Investigation (LT)</a:t>
            </a:r>
          </a:p>
          <a:p>
            <a:endParaRPr lang="en-GB" dirty="0"/>
          </a:p>
          <a:p>
            <a:endParaRPr lang="en-GB" dirty="0"/>
          </a:p>
          <a:p>
            <a:r>
              <a:rPr lang="en-GB" dirty="0"/>
              <a:t>This is marked internally and will be sent to the exam board for moderation in May 2022</a:t>
            </a:r>
          </a:p>
          <a:p>
            <a:endParaRPr lang="en-GB" dirty="0"/>
          </a:p>
          <a:p>
            <a:r>
              <a:rPr lang="en-GB" dirty="0"/>
              <a:t>The pieces together are worth 20 % of the overall grade</a:t>
            </a:r>
          </a:p>
        </p:txBody>
      </p:sp>
      <p:pic>
        <p:nvPicPr>
          <p:cNvPr id="5" name="Picture 50" descr="https://www.wcva.org.uk/media/3299209/research_desk.jpg">
            <a:extLst>
              <a:ext uri="{FF2B5EF4-FFF2-40B4-BE49-F238E27FC236}">
                <a16:creationId xmlns:a16="http://schemas.microsoft.com/office/drawing/2014/main" id="{DBEA24E2-6F3F-4BBE-8462-8DC7206C70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7025" y="102312"/>
            <a:ext cx="2333625" cy="149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9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3336F9-4474-4DD1-A942-F57A2411F1AD}"/>
              </a:ext>
            </a:extLst>
          </p:cNvPr>
          <p:cNvSpPr txBox="1"/>
          <p:nvPr/>
        </p:nvSpPr>
        <p:spPr>
          <a:xfrm>
            <a:off x="523875" y="1343025"/>
            <a:ext cx="7724775" cy="5078313"/>
          </a:xfrm>
          <a:prstGeom prst="rect">
            <a:avLst/>
          </a:prstGeom>
          <a:noFill/>
        </p:spPr>
        <p:txBody>
          <a:bodyPr wrap="square" rtlCol="0">
            <a:spAutoFit/>
          </a:bodyPr>
          <a:lstStyle/>
          <a:p>
            <a:r>
              <a:rPr lang="en-GB" dirty="0"/>
              <a:t>80% of the qualification is assessed by exam</a:t>
            </a:r>
          </a:p>
          <a:p>
            <a:endParaRPr lang="en-GB" dirty="0"/>
          </a:p>
          <a:p>
            <a:r>
              <a:rPr lang="en-GB" dirty="0"/>
              <a:t>2 papers and 5 different question types </a:t>
            </a:r>
          </a:p>
          <a:p>
            <a:r>
              <a:rPr lang="en-GB" dirty="0"/>
              <a:t>(all require different skills and approaches)</a:t>
            </a:r>
          </a:p>
          <a:p>
            <a:endParaRPr lang="en-GB" dirty="0"/>
          </a:p>
          <a:p>
            <a:r>
              <a:rPr lang="en-GB" dirty="0"/>
              <a:t>Paper 1- Language the Individual and Society</a:t>
            </a:r>
          </a:p>
          <a:p>
            <a:endParaRPr lang="en-GB" dirty="0"/>
          </a:p>
          <a:p>
            <a:r>
              <a:rPr lang="en-GB" dirty="0"/>
              <a:t>Paper 2 – Language Diversity and Change</a:t>
            </a:r>
          </a:p>
          <a:p>
            <a:endParaRPr lang="en-GB" dirty="0"/>
          </a:p>
          <a:p>
            <a:r>
              <a:rPr lang="en-GB" dirty="0"/>
              <a:t>Any of the topics studied in the exercise books could come up across these papers</a:t>
            </a:r>
          </a:p>
          <a:p>
            <a:endParaRPr lang="en-GB" dirty="0"/>
          </a:p>
          <a:p>
            <a:r>
              <a:rPr lang="en-GB" dirty="0"/>
              <a:t>Students need to revise KNOWLEDGE of all topics as advanced information has not given indication as to which topics could come up.</a:t>
            </a:r>
          </a:p>
          <a:p>
            <a:endParaRPr lang="en-GB" dirty="0"/>
          </a:p>
          <a:p>
            <a:pPr algn="ctr"/>
            <a:r>
              <a:rPr lang="en-GB" dirty="0">
                <a:highlight>
                  <a:srgbClr val="FFFF00"/>
                </a:highlight>
              </a:rPr>
              <a:t>The organised system of exercise book has been set up to facilitate this- how organised are students in the keeping of their notes across these 7 exercise books? </a:t>
            </a:r>
          </a:p>
        </p:txBody>
      </p:sp>
      <p:pic>
        <p:nvPicPr>
          <p:cNvPr id="5" name="Picture 4">
            <a:extLst>
              <a:ext uri="{FF2B5EF4-FFF2-40B4-BE49-F238E27FC236}">
                <a16:creationId xmlns:a16="http://schemas.microsoft.com/office/drawing/2014/main" id="{F31B6D17-6286-4D5A-827A-61BBAA744435}"/>
              </a:ext>
            </a:extLst>
          </p:cNvPr>
          <p:cNvPicPr>
            <a:picLocks noChangeAspect="1"/>
          </p:cNvPicPr>
          <p:nvPr/>
        </p:nvPicPr>
        <p:blipFill rotWithShape="1">
          <a:blip r:embed="rId2"/>
          <a:srcRect l="42187" t="22222" r="28021" b="11852"/>
          <a:stretch/>
        </p:blipFill>
        <p:spPr>
          <a:xfrm>
            <a:off x="6419850" y="266700"/>
            <a:ext cx="2724150" cy="3390900"/>
          </a:xfrm>
          <a:prstGeom prst="rect">
            <a:avLst/>
          </a:prstGeom>
        </p:spPr>
      </p:pic>
    </p:spTree>
    <p:extLst>
      <p:ext uri="{BB962C8B-B14F-4D97-AF65-F5344CB8AC3E}">
        <p14:creationId xmlns:p14="http://schemas.microsoft.com/office/powerpoint/2010/main" val="207301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FC7F10-3F51-4026-8325-65C6D5BA060C}"/>
              </a:ext>
            </a:extLst>
          </p:cNvPr>
          <p:cNvSpPr txBox="1"/>
          <p:nvPr/>
        </p:nvSpPr>
        <p:spPr>
          <a:xfrm>
            <a:off x="552450" y="1466850"/>
            <a:ext cx="7972425" cy="4247317"/>
          </a:xfrm>
          <a:prstGeom prst="rect">
            <a:avLst/>
          </a:prstGeom>
          <a:noFill/>
        </p:spPr>
        <p:txBody>
          <a:bodyPr wrap="square" rtlCol="0">
            <a:spAutoFit/>
          </a:bodyPr>
          <a:lstStyle/>
          <a:p>
            <a:pPr algn="ctr"/>
            <a:r>
              <a:rPr lang="en-GB" dirty="0">
                <a:highlight>
                  <a:srgbClr val="FFFF00"/>
                </a:highlight>
              </a:rPr>
              <a:t>Revision strategies: Revising KNOWLEDGE (Content)</a:t>
            </a:r>
          </a:p>
          <a:p>
            <a:pPr algn="ctr"/>
            <a:endParaRPr lang="en-GB" dirty="0">
              <a:highlight>
                <a:srgbClr val="FFFF00"/>
              </a:highlight>
            </a:endParaRPr>
          </a:p>
          <a:p>
            <a:pPr marL="285750" indent="-285750">
              <a:buFontTx/>
              <a:buChar char="-"/>
            </a:pPr>
            <a:r>
              <a:rPr lang="en-GB" dirty="0"/>
              <a:t>Mini tasks provided by LT/BD (Photocopies of revision guides, text books and in-house materials that require recall of the knowledge linked to these topics- including terminology e.g. booklet for February half term.) Texts related to these topics (newspaper, magazine and online articles, reviews, posters, leaflets, advertisements etc.)</a:t>
            </a:r>
          </a:p>
          <a:p>
            <a:pPr marL="285750" indent="-285750">
              <a:buFontTx/>
              <a:buChar char="-"/>
            </a:pPr>
            <a:endParaRPr lang="en-GB" dirty="0"/>
          </a:p>
          <a:p>
            <a:pPr marL="285750" indent="-285750">
              <a:buFontTx/>
              <a:buChar char="-"/>
            </a:pPr>
            <a:r>
              <a:rPr lang="en-GB" dirty="0"/>
              <a:t>Look, Cover, Write and Check</a:t>
            </a:r>
          </a:p>
          <a:p>
            <a:pPr marL="285750" indent="-285750">
              <a:buFontTx/>
              <a:buChar char="-"/>
            </a:pPr>
            <a:r>
              <a:rPr lang="en-GB" dirty="0"/>
              <a:t>Dual-coding Diagrams</a:t>
            </a:r>
          </a:p>
          <a:p>
            <a:pPr marL="285750" indent="-285750">
              <a:buFontTx/>
              <a:buChar char="-"/>
            </a:pPr>
            <a:r>
              <a:rPr lang="en-GB" dirty="0"/>
              <a:t>Mind-mapping</a:t>
            </a:r>
          </a:p>
          <a:p>
            <a:pPr marL="285750" indent="-285750">
              <a:buFontTx/>
              <a:buChar char="-"/>
            </a:pPr>
            <a:r>
              <a:rPr lang="en-GB" dirty="0"/>
              <a:t>Flashcards for shared revision/colour-coded post-its</a:t>
            </a:r>
          </a:p>
          <a:p>
            <a:pPr marL="285750" indent="-285750">
              <a:buFontTx/>
              <a:buChar char="-"/>
            </a:pPr>
            <a:r>
              <a:rPr lang="en-GB" dirty="0">
                <a:highlight>
                  <a:srgbClr val="FFFF00"/>
                </a:highlight>
              </a:rPr>
              <a:t>Creating a timetable in relation to revisiting of the topics</a:t>
            </a:r>
          </a:p>
          <a:p>
            <a:pPr marL="285750" indent="-285750">
              <a:buFontTx/>
              <a:buChar char="-"/>
            </a:pPr>
            <a:r>
              <a:rPr lang="en-GB" dirty="0">
                <a:highlight>
                  <a:srgbClr val="FFFF00"/>
                </a:highlight>
              </a:rPr>
              <a:t>Materials around the house- where can the visual resources be viewed regularly? What kind of study space is this happening in?</a:t>
            </a:r>
          </a:p>
        </p:txBody>
      </p:sp>
    </p:spTree>
    <p:extLst>
      <p:ext uri="{BB962C8B-B14F-4D97-AF65-F5344CB8AC3E}">
        <p14:creationId xmlns:p14="http://schemas.microsoft.com/office/powerpoint/2010/main" val="136438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09FDA4-7A72-435F-BE24-C2C4D04448A6}"/>
              </a:ext>
            </a:extLst>
          </p:cNvPr>
          <p:cNvSpPr txBox="1"/>
          <p:nvPr/>
        </p:nvSpPr>
        <p:spPr>
          <a:xfrm>
            <a:off x="1362075" y="1409700"/>
            <a:ext cx="5705475" cy="3970318"/>
          </a:xfrm>
          <a:prstGeom prst="rect">
            <a:avLst/>
          </a:prstGeom>
          <a:noFill/>
        </p:spPr>
        <p:txBody>
          <a:bodyPr wrap="square" rtlCol="0">
            <a:spAutoFit/>
          </a:bodyPr>
          <a:lstStyle/>
          <a:p>
            <a:pPr algn="ctr"/>
            <a:r>
              <a:rPr lang="en-GB" u="sng" dirty="0">
                <a:highlight>
                  <a:srgbClr val="FFFF00"/>
                </a:highlight>
              </a:rPr>
              <a:t>Misconceptions around Revision</a:t>
            </a:r>
          </a:p>
          <a:p>
            <a:pPr algn="ctr"/>
            <a:endParaRPr lang="en-GB" u="sng" dirty="0">
              <a:highlight>
                <a:srgbClr val="FFFF00"/>
              </a:highlight>
            </a:endParaRPr>
          </a:p>
          <a:p>
            <a:r>
              <a:rPr lang="en-GB" dirty="0"/>
              <a:t>Don’t waste time making notes look too pretty</a:t>
            </a:r>
          </a:p>
          <a:p>
            <a:endParaRPr lang="en-GB" dirty="0"/>
          </a:p>
          <a:p>
            <a:r>
              <a:rPr lang="en-GB" dirty="0"/>
              <a:t>Don’t just copy knowledge out in lists or spider diagrams- there needs to be processing and reflection</a:t>
            </a:r>
          </a:p>
          <a:p>
            <a:endParaRPr lang="en-GB" dirty="0"/>
          </a:p>
          <a:p>
            <a:r>
              <a:rPr lang="en-GB" dirty="0"/>
              <a:t>Don’t think doing it once is enough- Do therefore check over materials after completion- transfer can sometimes allow for error in content and spelling- don’t undo the good work already done.</a:t>
            </a:r>
          </a:p>
          <a:p>
            <a:endParaRPr lang="en-GB" dirty="0"/>
          </a:p>
          <a:p>
            <a:endParaRPr lang="en-GB" dirty="0"/>
          </a:p>
        </p:txBody>
      </p:sp>
    </p:spTree>
    <p:extLst>
      <p:ext uri="{BB962C8B-B14F-4D97-AF65-F5344CB8AC3E}">
        <p14:creationId xmlns:p14="http://schemas.microsoft.com/office/powerpoint/2010/main" val="419382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AAD0C1-3514-4CE7-B0FC-A0A5C25F815D}"/>
              </a:ext>
            </a:extLst>
          </p:cNvPr>
          <p:cNvSpPr txBox="1"/>
          <p:nvPr/>
        </p:nvSpPr>
        <p:spPr>
          <a:xfrm>
            <a:off x="390525" y="1244979"/>
            <a:ext cx="8058150" cy="646331"/>
          </a:xfrm>
          <a:prstGeom prst="rect">
            <a:avLst/>
          </a:prstGeom>
          <a:noFill/>
        </p:spPr>
        <p:txBody>
          <a:bodyPr wrap="square" rtlCol="0">
            <a:spAutoFit/>
          </a:bodyPr>
          <a:lstStyle/>
          <a:p>
            <a:pPr algn="ctr"/>
            <a:r>
              <a:rPr lang="en-GB" dirty="0">
                <a:highlight>
                  <a:srgbClr val="FFFF00"/>
                </a:highlight>
              </a:rPr>
              <a:t>What information has been shared by the exam board that can help students focus their revision in terms of revising KNOWLEDGE?</a:t>
            </a:r>
          </a:p>
        </p:txBody>
      </p:sp>
      <p:pic>
        <p:nvPicPr>
          <p:cNvPr id="1026" name="Picture 2" descr="Image preview">
            <a:extLst>
              <a:ext uri="{FF2B5EF4-FFF2-40B4-BE49-F238E27FC236}">
                <a16:creationId xmlns:a16="http://schemas.microsoft.com/office/drawing/2014/main" id="{9771CCD7-18FE-49EF-B114-82392073C3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925" b="23194"/>
          <a:stretch/>
        </p:blipFill>
        <p:spPr bwMode="auto">
          <a:xfrm>
            <a:off x="609600" y="2053591"/>
            <a:ext cx="7620000" cy="3537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AFD596-8A26-48A9-BFC6-1B2D9771A215}"/>
              </a:ext>
            </a:extLst>
          </p:cNvPr>
          <p:cNvSpPr txBox="1"/>
          <p:nvPr/>
        </p:nvSpPr>
        <p:spPr>
          <a:xfrm>
            <a:off x="6591300" y="2053591"/>
            <a:ext cx="2095500" cy="2862322"/>
          </a:xfrm>
          <a:prstGeom prst="rect">
            <a:avLst/>
          </a:prstGeom>
          <a:noFill/>
        </p:spPr>
        <p:txBody>
          <a:bodyPr wrap="square" rtlCol="0">
            <a:spAutoFit/>
          </a:bodyPr>
          <a:lstStyle/>
          <a:p>
            <a:pPr algn="ctr"/>
            <a:r>
              <a:rPr lang="en-GB" dirty="0">
                <a:highlight>
                  <a:srgbClr val="FFFF00"/>
                </a:highlight>
              </a:rPr>
              <a:t>One section on each paper requires students to respond to texts they have not seen before. The genre of each of the texts has been specified in advance</a:t>
            </a:r>
          </a:p>
        </p:txBody>
      </p:sp>
    </p:spTree>
    <p:extLst>
      <p:ext uri="{BB962C8B-B14F-4D97-AF65-F5344CB8AC3E}">
        <p14:creationId xmlns:p14="http://schemas.microsoft.com/office/powerpoint/2010/main" val="333362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310BE2-A5E2-489B-8258-E7B130C9FA86}"/>
              </a:ext>
            </a:extLst>
          </p:cNvPr>
          <p:cNvSpPr txBox="1"/>
          <p:nvPr/>
        </p:nvSpPr>
        <p:spPr>
          <a:xfrm>
            <a:off x="390526" y="1166842"/>
            <a:ext cx="8582024" cy="4247317"/>
          </a:xfrm>
          <a:prstGeom prst="rect">
            <a:avLst/>
          </a:prstGeom>
          <a:noFill/>
        </p:spPr>
        <p:txBody>
          <a:bodyPr wrap="square" rtlCol="0">
            <a:spAutoFit/>
          </a:bodyPr>
          <a:lstStyle/>
          <a:p>
            <a:pPr algn="ctr"/>
            <a:r>
              <a:rPr lang="en-GB" dirty="0">
                <a:highlight>
                  <a:srgbClr val="FFFF00"/>
                </a:highlight>
              </a:rPr>
              <a:t>Therefore, students are at some advantage about how to apply their knowledge and what sort of issues and viewpoints might be raised through these texts.</a:t>
            </a:r>
          </a:p>
          <a:p>
            <a:pPr algn="ctr"/>
            <a:endParaRPr lang="en-GB" dirty="0"/>
          </a:p>
          <a:p>
            <a:pPr algn="ctr"/>
            <a:r>
              <a:rPr lang="en-GB" u="sng" dirty="0"/>
              <a:t>Paper 1: Language, the individual and society (Representations)</a:t>
            </a:r>
          </a:p>
          <a:p>
            <a:endParaRPr lang="en-GB" dirty="0"/>
          </a:p>
          <a:p>
            <a:r>
              <a:rPr lang="en-GB" dirty="0"/>
              <a:t>Text A:  News Article- any topic- modern or historical. News meaning something newsworthy- a controversial issue? An issue to be celebrated? Must be connected to the issues and ideas (representations) made by text B- the cook book-so a gender based text in some way?</a:t>
            </a:r>
          </a:p>
          <a:p>
            <a:endParaRPr lang="en-GB" dirty="0"/>
          </a:p>
          <a:p>
            <a:r>
              <a:rPr lang="en-GB" dirty="0"/>
              <a:t>Text B: Cook Book- could be old or new- representations linked to the domestic space, gender stereotypes and power assigned through language? The breaking of these stereotypes? New diversities in cooking or changes over time?</a:t>
            </a:r>
          </a:p>
          <a:p>
            <a:endParaRPr lang="en-GB" dirty="0"/>
          </a:p>
        </p:txBody>
      </p:sp>
      <p:sp>
        <p:nvSpPr>
          <p:cNvPr id="3" name="TextBox 2">
            <a:extLst>
              <a:ext uri="{FF2B5EF4-FFF2-40B4-BE49-F238E27FC236}">
                <a16:creationId xmlns:a16="http://schemas.microsoft.com/office/drawing/2014/main" id="{C0DA0339-A91E-4884-BF01-6D31F74FFD4D}"/>
              </a:ext>
            </a:extLst>
          </p:cNvPr>
          <p:cNvSpPr txBox="1"/>
          <p:nvPr/>
        </p:nvSpPr>
        <p:spPr>
          <a:xfrm>
            <a:off x="523875" y="5724525"/>
            <a:ext cx="8077200" cy="1200329"/>
          </a:xfrm>
          <a:prstGeom prst="rect">
            <a:avLst/>
          </a:prstGeom>
          <a:noFill/>
        </p:spPr>
        <p:txBody>
          <a:bodyPr wrap="square" rtlCol="0">
            <a:spAutoFit/>
          </a:bodyPr>
          <a:lstStyle/>
          <a:p>
            <a:pPr algn="ctr"/>
            <a:r>
              <a:rPr lang="en-GB" dirty="0">
                <a:highlight>
                  <a:srgbClr val="FFFF00"/>
                </a:highlight>
              </a:rPr>
              <a:t>In school, revision and the mock exam texts selected, will deal with this potential representations, issues and contexts. Revit texts, theory and terminology in exercise books at home that connect with these ideas. What other reading is out there?</a:t>
            </a:r>
          </a:p>
        </p:txBody>
      </p:sp>
    </p:spTree>
    <p:extLst>
      <p:ext uri="{BB962C8B-B14F-4D97-AF65-F5344CB8AC3E}">
        <p14:creationId xmlns:p14="http://schemas.microsoft.com/office/powerpoint/2010/main" val="3371389770"/>
      </p:ext>
    </p:extLst>
  </p:cSld>
  <p:clrMapOvr>
    <a:masterClrMapping/>
  </p:clrMapOvr>
</p:sld>
</file>

<file path=ppt/theme/theme1.xml><?xml version="1.0" encoding="utf-8"?>
<a:theme xmlns:a="http://schemas.openxmlformats.org/drawingml/2006/main" name="TEESDALE PPOIN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9BBF04D0-ECE7-C843-8178-5AB139135C43}" vid="{E3337A7D-D7AB-AC49-922D-902859F0E7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TEESDALE PPOINT .thmx</Template>
  <TotalTime>1402</TotalTime>
  <Words>1617</Words>
  <Application>Microsoft Office PowerPoint</Application>
  <PresentationFormat>On-screen Show (4:3)</PresentationFormat>
  <Paragraphs>121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TEESDALE PPOINT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Update</dc:title>
  <dc:creator>D</dc:creator>
  <cp:lastModifiedBy>Laura</cp:lastModifiedBy>
  <cp:revision>355</cp:revision>
  <cp:lastPrinted>2019-02-04T16:15:01Z</cp:lastPrinted>
  <dcterms:created xsi:type="dcterms:W3CDTF">2018-08-17T09:23:17Z</dcterms:created>
  <dcterms:modified xsi:type="dcterms:W3CDTF">2022-02-17T19:01:53Z</dcterms:modified>
</cp:coreProperties>
</file>