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2"/>
  </p:notesMasterIdLst>
  <p:handoutMasterIdLst>
    <p:handoutMasterId r:id="rId23"/>
  </p:handoutMasterIdLst>
  <p:sldIdLst>
    <p:sldId id="291" r:id="rId5"/>
    <p:sldId id="325" r:id="rId6"/>
    <p:sldId id="257" r:id="rId7"/>
    <p:sldId id="331" r:id="rId8"/>
    <p:sldId id="256" r:id="rId9"/>
    <p:sldId id="292" r:id="rId10"/>
    <p:sldId id="332" r:id="rId11"/>
    <p:sldId id="333" r:id="rId12"/>
    <p:sldId id="321" r:id="rId13"/>
    <p:sldId id="322" r:id="rId14"/>
    <p:sldId id="330" r:id="rId15"/>
    <p:sldId id="293" r:id="rId16"/>
    <p:sldId id="294" r:id="rId17"/>
    <p:sldId id="334" r:id="rId18"/>
    <p:sldId id="335" r:id="rId19"/>
    <p:sldId id="336" r:id="rId20"/>
    <p:sldId id="337" r:id="rId21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6" autoAdjust="0"/>
    <p:restoredTop sz="88963" autoAdjust="0"/>
  </p:normalViewPr>
  <p:slideViewPr>
    <p:cSldViewPr snapToGrid="0" snapToObjects="1">
      <p:cViewPr varScale="1">
        <p:scale>
          <a:sx n="104" d="100"/>
          <a:sy n="104" d="100"/>
        </p:scale>
        <p:origin x="11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61ED98-1C3C-4835-969A-4837646EB994}" type="datetimeFigureOut">
              <a:rPr lang="en-GB" smtClean="0"/>
              <a:t>03/03/2022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0A3E3-FE4B-4AC1-91A7-28287BEDFC0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58995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BE9451-54ED-274D-97A4-487C8FBB8045}" type="datetimeFigureOut">
              <a:rPr lang="en-US" smtClean="0"/>
              <a:t>3/3/2022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34D2EF-133E-7141-809B-67D69D7AB6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160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3414713" y="612933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09498"/>
            <a:ext cx="7772400" cy="1177819"/>
          </a:xfrm>
        </p:spPr>
        <p:txBody>
          <a:bodyPr/>
          <a:lstStyle>
            <a:lvl1pPr>
              <a:defRPr>
                <a:latin typeface="Rockwell"/>
                <a:cs typeface="Rockwell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47230"/>
            <a:ext cx="6400800" cy="80734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65AEC-D016-0B4D-B2C5-F967B7FBEB6C}" type="datetimeFigureOut">
              <a:rPr lang="en-US" smtClean="0"/>
              <a:t>3/3/2022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t="16475" r="50526" b="29508"/>
          <a:stretch/>
        </p:blipFill>
        <p:spPr>
          <a:xfrm>
            <a:off x="303196" y="300160"/>
            <a:ext cx="2468880" cy="689918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7208" y="4165283"/>
            <a:ext cx="32944015" cy="46678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2783192" y="97643"/>
            <a:ext cx="45686113" cy="64733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40933" y="-858910"/>
            <a:ext cx="45686113" cy="64733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" t="7576" r="3663"/>
          <a:stretch/>
        </p:blipFill>
        <p:spPr>
          <a:xfrm>
            <a:off x="7503462" y="6192073"/>
            <a:ext cx="1183341" cy="46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8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65AEC-D016-0B4D-B2C5-F967B7FBEB6C}" type="datetimeFigureOut">
              <a:rPr lang="en-US" smtClean="0"/>
              <a:t>3/3/2022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776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65AEC-D016-0B4D-B2C5-F967B7FBEB6C}" type="datetimeFigureOut">
              <a:rPr lang="en-US" smtClean="0"/>
              <a:t>3/3/2022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034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65AEC-D016-0B4D-B2C5-F967B7FBEB6C}" type="datetimeFigureOut">
              <a:rPr lang="en-US" smtClean="0"/>
              <a:t>3/3/2022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t="16475" r="50526" b="29508"/>
          <a:stretch/>
        </p:blipFill>
        <p:spPr>
          <a:xfrm>
            <a:off x="457200" y="5769263"/>
            <a:ext cx="1648090" cy="460552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827" y="5730146"/>
            <a:ext cx="1284973" cy="5008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2174" y="5599518"/>
            <a:ext cx="19081148" cy="270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19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65AEC-D016-0B4D-B2C5-F967B7FBEB6C}" type="datetimeFigureOut">
              <a:rPr lang="en-US" smtClean="0"/>
              <a:t>3/3/2022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827" y="5730146"/>
            <a:ext cx="1284973" cy="5008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8897" y="6229815"/>
            <a:ext cx="11621352" cy="4953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t="16475" r="50526" b="29508"/>
          <a:stretch/>
        </p:blipFill>
        <p:spPr>
          <a:xfrm>
            <a:off x="457200" y="5769263"/>
            <a:ext cx="1648090" cy="46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15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65AEC-D016-0B4D-B2C5-F967B7FBEB6C}" type="datetimeFigureOut">
              <a:rPr lang="en-US" smtClean="0"/>
              <a:t>3/3/2022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827" y="5730146"/>
            <a:ext cx="1284973" cy="5008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8897" y="6229815"/>
            <a:ext cx="11621352" cy="49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t="16475" r="50526" b="29508"/>
          <a:stretch/>
        </p:blipFill>
        <p:spPr>
          <a:xfrm>
            <a:off x="457200" y="5769263"/>
            <a:ext cx="1648090" cy="46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54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65AEC-D016-0B4D-B2C5-F967B7FBEB6C}" type="datetimeFigureOut">
              <a:rPr lang="en-US" smtClean="0"/>
              <a:t>3/3/2022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827" y="5730146"/>
            <a:ext cx="1284973" cy="5008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8897" y="6229815"/>
            <a:ext cx="11621352" cy="4953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t="16475" r="50526" b="29508"/>
          <a:stretch/>
        </p:blipFill>
        <p:spPr>
          <a:xfrm>
            <a:off x="457200" y="5769263"/>
            <a:ext cx="1648090" cy="46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85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65AEC-D016-0B4D-B2C5-F967B7FBEB6C}" type="datetimeFigureOut">
              <a:rPr lang="en-US" smtClean="0"/>
              <a:t>3/3/2022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827" y="5730146"/>
            <a:ext cx="1284973" cy="5008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8897" y="6229815"/>
            <a:ext cx="11621352" cy="495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t="16475" r="50526" b="29508"/>
          <a:stretch/>
        </p:blipFill>
        <p:spPr>
          <a:xfrm>
            <a:off x="457200" y="5769263"/>
            <a:ext cx="1648090" cy="46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38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65AEC-D016-0B4D-B2C5-F967B7FBEB6C}" type="datetimeFigureOut">
              <a:rPr lang="en-US" smtClean="0"/>
              <a:t>3/3/2022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827" y="5730146"/>
            <a:ext cx="1284973" cy="5008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8897" y="6229815"/>
            <a:ext cx="11621352" cy="4953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t="16475" r="50526" b="29508"/>
          <a:stretch/>
        </p:blipFill>
        <p:spPr>
          <a:xfrm>
            <a:off x="457200" y="5769263"/>
            <a:ext cx="1648090" cy="46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04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65AEC-D016-0B4D-B2C5-F967B7FBEB6C}" type="datetimeFigureOut">
              <a:rPr lang="en-US" smtClean="0"/>
              <a:t>3/3/2022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827" y="5730146"/>
            <a:ext cx="1284973" cy="5008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8897" y="6229815"/>
            <a:ext cx="11621352" cy="49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t="16475" r="50526" b="29508"/>
          <a:stretch/>
        </p:blipFill>
        <p:spPr>
          <a:xfrm>
            <a:off x="457200" y="5769263"/>
            <a:ext cx="1648090" cy="46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55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dirty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65AEC-D016-0B4D-B2C5-F967B7FBEB6C}" type="datetimeFigureOut">
              <a:rPr lang="en-US" smtClean="0"/>
              <a:t>3/3/2022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827" y="5730146"/>
            <a:ext cx="1284973" cy="5008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8897" y="6229815"/>
            <a:ext cx="11621352" cy="49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5" t="16475" r="50526" b="29508"/>
          <a:stretch/>
        </p:blipFill>
        <p:spPr>
          <a:xfrm>
            <a:off x="457200" y="5769263"/>
            <a:ext cx="1648090" cy="46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67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370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Myriad Pro"/>
                <a:ea typeface="+mn-ea"/>
                <a:cs typeface="+mn-cs"/>
              </a:defRPr>
            </a:lvl1pPr>
          </a:lstStyle>
          <a:p>
            <a:fld id="{7EA65AEC-D016-0B4D-B2C5-F967B7FBEB6C}" type="datetimeFigureOut">
              <a:rPr lang="en-US" smtClean="0"/>
              <a:t>3/3/2022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Myriad Pro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Myriad Pro"/>
                <a:ea typeface="+mn-ea"/>
                <a:cs typeface="+mn-cs"/>
              </a:defRPr>
            </a:lvl1pPr>
          </a:lstStyle>
          <a:p>
            <a:fld id="{F93B9964-4EB4-3E45-97F3-1A8E6FF93747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Myriad Pro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Myriad Pro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Myriad Pro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Myriad Pro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Myriad Pro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examqa.com/gcse/science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/fuseschool/playlists" TargetMode="External"/><Relationship Id="rId2" Type="http://schemas.openxmlformats.org/officeDocument/2006/relationships/hyperlink" Target="https://www.youtube.com/c/Cognitoedu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hyperlink" Target="https://www.youtube.com/channel/UC-TM-z1-tmX1iK_H4SxVhww" TargetMode="External"/><Relationship Id="rId4" Type="http://schemas.openxmlformats.org/officeDocument/2006/relationships/hyperlink" Target="https://www.youtube.com/c/Freesciencelesson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physicsandmathstutor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3448EB-94B3-4148-84F3-7560BB440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revise for GCSE Science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871" t="20832" r="49462" b="30993"/>
          <a:stretch/>
        </p:blipFill>
        <p:spPr>
          <a:xfrm rot="21164500">
            <a:off x="524876" y="1988496"/>
            <a:ext cx="2890392" cy="28810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4445" t="12362" r="25742" b="33155"/>
          <a:stretch/>
        </p:blipFill>
        <p:spPr>
          <a:xfrm>
            <a:off x="4812147" y="2004290"/>
            <a:ext cx="3768436" cy="329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997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4EB489-D415-46CB-8910-DA683ECF9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291975"/>
            <a:ext cx="8229600" cy="3700463"/>
          </a:xfrm>
        </p:spPr>
        <p:txBody>
          <a:bodyPr/>
          <a:lstStyle/>
          <a:p>
            <a:r>
              <a:rPr lang="en-GB" sz="2800" dirty="0" err="1"/>
              <a:t>ExamQA</a:t>
            </a:r>
            <a:r>
              <a:rPr lang="en-GB" sz="2800" dirty="0"/>
              <a:t>: </a:t>
            </a:r>
            <a:r>
              <a:rPr lang="en-GB" sz="2800" dirty="0">
                <a:hlinkClick r:id="rId2"/>
              </a:rPr>
              <a:t>https://examqa.com/gcse/science/</a:t>
            </a:r>
            <a:endParaRPr lang="en-GB" sz="2800" dirty="0"/>
          </a:p>
          <a:p>
            <a:pPr marL="0" indent="0">
              <a:buNone/>
            </a:pPr>
            <a:endParaRPr lang="en-GB" sz="2800" dirty="0"/>
          </a:p>
          <a:p>
            <a:endParaRPr lang="en-GB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942EE8-B250-E045-8F44-7119C3991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219" y="2241638"/>
            <a:ext cx="6039559" cy="311829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3587242-C04C-B84D-AB1D-BD760EFB8924}"/>
              </a:ext>
            </a:extLst>
          </p:cNvPr>
          <p:cNvSpPr txBox="1">
            <a:spLocks/>
          </p:cNvSpPr>
          <p:nvPr/>
        </p:nvSpPr>
        <p:spPr bwMode="auto">
          <a:xfrm>
            <a:off x="567648" y="-77856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600" dirty="0"/>
              <a:t>Useful Science Websites…</a:t>
            </a:r>
          </a:p>
        </p:txBody>
      </p:sp>
    </p:spTree>
    <p:extLst>
      <p:ext uri="{BB962C8B-B14F-4D97-AF65-F5344CB8AC3E}">
        <p14:creationId xmlns:p14="http://schemas.microsoft.com/office/powerpoint/2010/main" val="3956607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A7441FE-FD28-9247-9EAB-FAD32BC60433}"/>
              </a:ext>
            </a:extLst>
          </p:cNvPr>
          <p:cNvSpPr/>
          <p:nvPr/>
        </p:nvSpPr>
        <p:spPr>
          <a:xfrm>
            <a:off x="83907" y="667820"/>
            <a:ext cx="2679842" cy="1263722"/>
          </a:xfrm>
          <a:prstGeom prst="roundRect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Biology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20FFB42-5635-FB4F-BE8E-EBD62351ECE3}"/>
              </a:ext>
            </a:extLst>
          </p:cNvPr>
          <p:cNvSpPr/>
          <p:nvPr/>
        </p:nvSpPr>
        <p:spPr>
          <a:xfrm>
            <a:off x="3170435" y="667820"/>
            <a:ext cx="2679842" cy="1263722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Chemistry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3F46285-B53E-0949-B7D2-1DD58FEF1DBB}"/>
              </a:ext>
            </a:extLst>
          </p:cNvPr>
          <p:cNvSpPr/>
          <p:nvPr/>
        </p:nvSpPr>
        <p:spPr>
          <a:xfrm>
            <a:off x="6256963" y="667820"/>
            <a:ext cx="2679842" cy="1263722"/>
          </a:xfrm>
          <a:prstGeom prst="round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Physics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DBEAB6-4E48-564F-A805-5BB9F38A6C74}"/>
              </a:ext>
            </a:extLst>
          </p:cNvPr>
          <p:cNvSpPr txBox="1"/>
          <p:nvPr/>
        </p:nvSpPr>
        <p:spPr>
          <a:xfrm>
            <a:off x="83907" y="82193"/>
            <a:ext cx="6173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Subtle differences in the specialisms and how we prepare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EF14D4-F243-9543-BEA2-F94FC12D5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917" y="3975639"/>
            <a:ext cx="2839934" cy="17509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386E2CB-C41E-464C-9F7B-3299EE113101}"/>
              </a:ext>
            </a:extLst>
          </p:cNvPr>
          <p:cNvSpPr txBox="1"/>
          <p:nvPr/>
        </p:nvSpPr>
        <p:spPr>
          <a:xfrm>
            <a:off x="215757" y="2126751"/>
            <a:ext cx="23733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Knowledge</a:t>
            </a:r>
          </a:p>
          <a:p>
            <a:r>
              <a:rPr lang="en-US" dirty="0"/>
              <a:t>Key terminology</a:t>
            </a:r>
          </a:p>
          <a:p>
            <a:r>
              <a:rPr lang="en-US" dirty="0"/>
              <a:t>Application</a:t>
            </a:r>
          </a:p>
          <a:p>
            <a:r>
              <a:rPr lang="en-US" dirty="0"/>
              <a:t>Required </a:t>
            </a:r>
            <a:r>
              <a:rPr lang="en-US" dirty="0" err="1"/>
              <a:t>Practicals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460917-4B89-A14B-B19B-C3E7CEDBC1FF}"/>
              </a:ext>
            </a:extLst>
          </p:cNvPr>
          <p:cNvSpPr txBox="1"/>
          <p:nvPr/>
        </p:nvSpPr>
        <p:spPr>
          <a:xfrm>
            <a:off x="3476946" y="2147837"/>
            <a:ext cx="23733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Knowledge</a:t>
            </a:r>
          </a:p>
          <a:p>
            <a:r>
              <a:rPr lang="en-US" dirty="0"/>
              <a:t>Key terminology</a:t>
            </a:r>
          </a:p>
          <a:p>
            <a:r>
              <a:rPr lang="en-US" dirty="0"/>
              <a:t>Application</a:t>
            </a:r>
          </a:p>
          <a:p>
            <a:r>
              <a:rPr lang="en-US" dirty="0"/>
              <a:t>Required </a:t>
            </a:r>
            <a:r>
              <a:rPr lang="en-US" dirty="0" err="1"/>
              <a:t>Practicals</a:t>
            </a:r>
            <a:endParaRPr lang="en-US" dirty="0"/>
          </a:p>
          <a:p>
            <a:r>
              <a:rPr lang="en-US" dirty="0"/>
              <a:t>Using Periodic Table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CE1ABA-0AFC-6B4B-BAD1-E9E1A76E863A}"/>
              </a:ext>
            </a:extLst>
          </p:cNvPr>
          <p:cNvSpPr txBox="1"/>
          <p:nvPr/>
        </p:nvSpPr>
        <p:spPr>
          <a:xfrm>
            <a:off x="6554912" y="2114446"/>
            <a:ext cx="23733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Knowledge</a:t>
            </a:r>
          </a:p>
          <a:p>
            <a:r>
              <a:rPr lang="en-US" dirty="0"/>
              <a:t>Key terminology</a:t>
            </a:r>
          </a:p>
          <a:p>
            <a:r>
              <a:rPr lang="en-US" dirty="0"/>
              <a:t>Application</a:t>
            </a:r>
          </a:p>
          <a:p>
            <a:r>
              <a:rPr lang="en-US" dirty="0"/>
              <a:t>Required </a:t>
            </a:r>
            <a:r>
              <a:rPr lang="en-US" dirty="0" err="1"/>
              <a:t>Practicals</a:t>
            </a:r>
            <a:endParaRPr lang="en-US" dirty="0"/>
          </a:p>
          <a:p>
            <a:r>
              <a:rPr lang="en-US" dirty="0"/>
              <a:t>Equation sheet 2022</a:t>
            </a:r>
          </a:p>
          <a:p>
            <a:r>
              <a:rPr lang="en-US" dirty="0"/>
              <a:t>Units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E2C9112-7C20-1F4D-AAF5-DF8A25C243FA}"/>
              </a:ext>
            </a:extLst>
          </p:cNvPr>
          <p:cNvSpPr/>
          <p:nvPr/>
        </p:nvSpPr>
        <p:spPr>
          <a:xfrm>
            <a:off x="215757" y="4705564"/>
            <a:ext cx="5634520" cy="585627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Calculator required for every science exam!</a:t>
            </a:r>
          </a:p>
        </p:txBody>
      </p:sp>
      <p:pic>
        <p:nvPicPr>
          <p:cNvPr id="4098" name="Picture 2" descr="Casio Fx- 991Ex Scientific Calculator - Tesco Groceries">
            <a:extLst>
              <a:ext uri="{FF2B5EF4-FFF2-40B4-BE49-F238E27FC236}">
                <a16:creationId xmlns:a16="http://schemas.microsoft.com/office/drawing/2014/main" id="{06A0BA47-549A-F142-A3E1-A5FEAA4909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9" r="24907"/>
          <a:stretch/>
        </p:blipFill>
        <p:spPr bwMode="auto">
          <a:xfrm rot="681775">
            <a:off x="5338218" y="5061720"/>
            <a:ext cx="821934" cy="162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1431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5CC9E6E-4294-4E47-9B86-FB78C4D56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The key points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1025008-96EE-466F-B655-21DCF6F02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700463"/>
          </a:xfrm>
        </p:spPr>
        <p:txBody>
          <a:bodyPr/>
          <a:lstStyle/>
          <a:p>
            <a:r>
              <a:rPr lang="en-US" sz="2800" dirty="0"/>
              <a:t>Revision needs to involve </a:t>
            </a:r>
            <a:r>
              <a:rPr lang="en-US" sz="2800" b="1" dirty="0"/>
              <a:t>active</a:t>
            </a:r>
            <a:r>
              <a:rPr lang="en-US" sz="2800" dirty="0"/>
              <a:t> strategies (not just reading!)</a:t>
            </a:r>
          </a:p>
          <a:p>
            <a:r>
              <a:rPr lang="en-US" sz="2800" dirty="0"/>
              <a:t>You cannot do enough past questions – confidence is a big part of this.</a:t>
            </a:r>
          </a:p>
          <a:p>
            <a:r>
              <a:rPr lang="en-US" sz="2800" dirty="0"/>
              <a:t>Use spaced retrieval and interleaving so that you have to decipher the question content before you begin.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53916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6E1768-9FF7-8345-BC44-8B69EBFEA2E6}"/>
              </a:ext>
            </a:extLst>
          </p:cNvPr>
          <p:cNvSpPr/>
          <p:nvPr/>
        </p:nvSpPr>
        <p:spPr>
          <a:xfrm>
            <a:off x="4809109" y="143208"/>
            <a:ext cx="28417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36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What’s next?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151" t="26230" r="12519" b="33234"/>
          <a:stretch/>
        </p:blipFill>
        <p:spPr>
          <a:xfrm>
            <a:off x="369455" y="2401456"/>
            <a:ext cx="8232349" cy="34082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9455" y="1214412"/>
            <a:ext cx="545675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Following mock exams </a:t>
            </a:r>
          </a:p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final work on the ‘</a:t>
            </a:r>
            <a:r>
              <a:rPr lang="en-US" sz="32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hot topics’</a:t>
            </a:r>
          </a:p>
        </p:txBody>
      </p:sp>
    </p:spTree>
    <p:extLst>
      <p:ext uri="{BB962C8B-B14F-4D97-AF65-F5344CB8AC3E}">
        <p14:creationId xmlns:p14="http://schemas.microsoft.com/office/powerpoint/2010/main" val="3765699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CA69B29-A0EC-4035-BEB0-6C23578FB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23826"/>
            <a:ext cx="8839200" cy="759827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b="1" dirty="0">
                <a:latin typeface="+mn-lt"/>
              </a:rPr>
              <a:t>AQA Combined Science exams (Summer 2022 update)</a:t>
            </a:r>
            <a:br>
              <a:rPr lang="en-GB" sz="2400" b="1" dirty="0">
                <a:latin typeface="+mn-lt"/>
              </a:rPr>
            </a:br>
            <a:r>
              <a:rPr lang="en-GB" sz="2400" b="1" dirty="0">
                <a:latin typeface="+mn-lt"/>
              </a:rPr>
              <a:t> – the following </a:t>
            </a:r>
            <a:r>
              <a:rPr lang="en-GB" sz="2400" b="1" i="1" u="sng" dirty="0">
                <a:latin typeface="+mn-lt"/>
              </a:rPr>
              <a:t>will</a:t>
            </a:r>
            <a:r>
              <a:rPr lang="en-GB" sz="2400" b="1" dirty="0">
                <a:latin typeface="+mn-lt"/>
              </a:rPr>
              <a:t> be assessed 		Foundation Tier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59EA73-4FD1-4012-8EF5-E6F2445E618F}"/>
              </a:ext>
            </a:extLst>
          </p:cNvPr>
          <p:cNvSpPr txBox="1"/>
          <p:nvPr/>
        </p:nvSpPr>
        <p:spPr>
          <a:xfrm>
            <a:off x="114300" y="1297859"/>
            <a:ext cx="2737673" cy="18697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050" b="1" dirty="0">
                <a:solidFill>
                  <a:srgbClr val="00B050"/>
                </a:solidFill>
              </a:rPr>
              <a:t>Biology</a:t>
            </a:r>
          </a:p>
          <a:p>
            <a:r>
              <a:rPr lang="en-GB" sz="1050" dirty="0">
                <a:solidFill>
                  <a:srgbClr val="00B050"/>
                </a:solidFill>
              </a:rPr>
              <a:t>4.1.2 Cell division </a:t>
            </a:r>
          </a:p>
          <a:p>
            <a:r>
              <a:rPr lang="en-GB" sz="1050" dirty="0">
                <a:solidFill>
                  <a:srgbClr val="00B050"/>
                </a:solidFill>
              </a:rPr>
              <a:t>4.2.2 Animal tissues, organs and organ systems  </a:t>
            </a:r>
          </a:p>
          <a:p>
            <a:r>
              <a:rPr lang="en-GB" sz="1050" dirty="0">
                <a:solidFill>
                  <a:srgbClr val="00B050"/>
                </a:solidFill>
              </a:rPr>
              <a:t>4.3.1 Communicable diseases </a:t>
            </a:r>
          </a:p>
          <a:p>
            <a:r>
              <a:rPr lang="en-GB" sz="1050" dirty="0">
                <a:solidFill>
                  <a:srgbClr val="00B050"/>
                </a:solidFill>
              </a:rPr>
              <a:t>4.4.1 Photosynthesis </a:t>
            </a:r>
          </a:p>
          <a:p>
            <a:endParaRPr lang="en-GB" sz="1050" dirty="0">
              <a:solidFill>
                <a:srgbClr val="00B050"/>
              </a:solidFill>
            </a:endParaRPr>
          </a:p>
          <a:p>
            <a:r>
              <a:rPr lang="en-GB" sz="1050" b="1" dirty="0">
                <a:solidFill>
                  <a:srgbClr val="00B050"/>
                </a:solidFill>
              </a:rPr>
              <a:t>Required practicals: </a:t>
            </a:r>
          </a:p>
          <a:p>
            <a:r>
              <a:rPr lang="en-GB" sz="1050" dirty="0">
                <a:solidFill>
                  <a:srgbClr val="00B050"/>
                </a:solidFill>
              </a:rPr>
              <a:t>RP1 - Use of a light microscope </a:t>
            </a:r>
          </a:p>
          <a:p>
            <a:r>
              <a:rPr lang="en-GB" sz="1050" dirty="0">
                <a:solidFill>
                  <a:srgbClr val="00B050"/>
                </a:solidFill>
              </a:rPr>
              <a:t>RP 3 - Testing for carbohydrates </a:t>
            </a:r>
          </a:p>
          <a:p>
            <a:r>
              <a:rPr lang="en-GB" sz="1050" dirty="0">
                <a:solidFill>
                  <a:srgbClr val="00B050"/>
                </a:solidFill>
              </a:rPr>
              <a:t>RP 5 - The effect of light on the rate of photosynthesis for pondweed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E812BC-3D32-433E-836B-EFC4E869C382}"/>
              </a:ext>
            </a:extLst>
          </p:cNvPr>
          <p:cNvSpPr txBox="1"/>
          <p:nvPr/>
        </p:nvSpPr>
        <p:spPr>
          <a:xfrm>
            <a:off x="2908504" y="1096467"/>
            <a:ext cx="306000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FF0000"/>
                </a:solidFill>
              </a:rPr>
              <a:t>Chemistry</a:t>
            </a:r>
          </a:p>
          <a:p>
            <a:r>
              <a:rPr lang="en-GB" sz="1100" dirty="0">
                <a:solidFill>
                  <a:srgbClr val="FF0000"/>
                </a:solidFill>
              </a:rPr>
              <a:t>5.1.2 The periodic table </a:t>
            </a:r>
          </a:p>
          <a:p>
            <a:r>
              <a:rPr lang="en-GB" sz="1100" dirty="0">
                <a:solidFill>
                  <a:srgbClr val="FF0000"/>
                </a:solidFill>
              </a:rPr>
              <a:t>5.2.2 How bonding and structure are related to the properties of substances </a:t>
            </a:r>
          </a:p>
          <a:p>
            <a:r>
              <a:rPr lang="en-GB" sz="1100" dirty="0">
                <a:solidFill>
                  <a:srgbClr val="FF0000"/>
                </a:solidFill>
              </a:rPr>
              <a:t>5.2.3 Structure and bonding of carbon </a:t>
            </a:r>
          </a:p>
          <a:p>
            <a:r>
              <a:rPr lang="en-GB" sz="1100" dirty="0">
                <a:solidFill>
                  <a:srgbClr val="FF0000"/>
                </a:solidFill>
              </a:rPr>
              <a:t>5.4.1 Reactivity of metals </a:t>
            </a:r>
          </a:p>
          <a:p>
            <a:r>
              <a:rPr lang="en-GB" sz="1100" dirty="0">
                <a:solidFill>
                  <a:srgbClr val="FF0000"/>
                </a:solidFill>
              </a:rPr>
              <a:t>5.4.2 Reactions of acids </a:t>
            </a:r>
          </a:p>
          <a:p>
            <a:r>
              <a:rPr lang="en-GB" sz="1100" dirty="0">
                <a:solidFill>
                  <a:srgbClr val="FF0000"/>
                </a:solidFill>
              </a:rPr>
              <a:t>5.4.3 Electrolysis</a:t>
            </a:r>
          </a:p>
          <a:p>
            <a:endParaRPr lang="en-GB" sz="1100" b="1" dirty="0">
              <a:solidFill>
                <a:srgbClr val="FF0000"/>
              </a:solidFill>
            </a:endParaRPr>
          </a:p>
          <a:p>
            <a:r>
              <a:rPr lang="en-GB" sz="1100" b="1" dirty="0">
                <a:solidFill>
                  <a:srgbClr val="FF0000"/>
                </a:solidFill>
              </a:rPr>
              <a:t>Required practicals:</a:t>
            </a:r>
          </a:p>
          <a:p>
            <a:r>
              <a:rPr lang="en-GB" sz="1100" dirty="0">
                <a:solidFill>
                  <a:srgbClr val="FF0000"/>
                </a:solidFill>
              </a:rPr>
              <a:t>RP8 - Preparation of a pure dry sample of a soluble salt from insoluble oxide or carbonate</a:t>
            </a:r>
          </a:p>
          <a:p>
            <a:r>
              <a:rPr lang="en-GB" sz="1100" dirty="0">
                <a:solidFill>
                  <a:srgbClr val="FF0000"/>
                </a:solidFill>
              </a:rPr>
              <a:t>RP9 - Electrolysis of aqueous solutions </a:t>
            </a:r>
          </a:p>
          <a:p>
            <a:r>
              <a:rPr lang="en-GB" sz="1100" dirty="0">
                <a:solidFill>
                  <a:srgbClr val="FF0000"/>
                </a:solidFill>
              </a:rPr>
              <a:t>RP10 - Variables that affect temperature change in reacting solutions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39C32A-5949-44C5-98D5-488FE720392F}"/>
              </a:ext>
            </a:extLst>
          </p:cNvPr>
          <p:cNvSpPr txBox="1"/>
          <p:nvPr/>
        </p:nvSpPr>
        <p:spPr>
          <a:xfrm>
            <a:off x="6025035" y="1235291"/>
            <a:ext cx="306000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accent1"/>
                </a:solidFill>
              </a:rPr>
              <a:t>Physics</a:t>
            </a:r>
          </a:p>
          <a:p>
            <a:r>
              <a:rPr lang="en-GB" sz="1100" dirty="0">
                <a:solidFill>
                  <a:schemeClr val="accent1"/>
                </a:solidFill>
              </a:rPr>
              <a:t>6.1.1 Energy changes in a system, and the ways energy is stored before and after such changes </a:t>
            </a:r>
          </a:p>
          <a:p>
            <a:r>
              <a:rPr lang="en-GB" sz="1100" dirty="0">
                <a:solidFill>
                  <a:schemeClr val="accent1"/>
                </a:solidFill>
              </a:rPr>
              <a:t>6.1.3 National and global energy resources </a:t>
            </a:r>
          </a:p>
          <a:p>
            <a:r>
              <a:rPr lang="en-GB" sz="1100" dirty="0">
                <a:solidFill>
                  <a:schemeClr val="accent1"/>
                </a:solidFill>
              </a:rPr>
              <a:t>6.2.1 Current, potential difference and resistance </a:t>
            </a:r>
          </a:p>
          <a:p>
            <a:r>
              <a:rPr lang="en-GB" sz="1100" dirty="0">
                <a:solidFill>
                  <a:schemeClr val="accent1"/>
                </a:solidFill>
              </a:rPr>
              <a:t>6.3.1 Changes of state and the particle model </a:t>
            </a:r>
          </a:p>
          <a:p>
            <a:r>
              <a:rPr lang="en-GB" sz="1100" dirty="0">
                <a:solidFill>
                  <a:schemeClr val="accent1"/>
                </a:solidFill>
              </a:rPr>
              <a:t>6.4.2 Atoms and nuclear radiation  </a:t>
            </a:r>
          </a:p>
          <a:p>
            <a:endParaRPr lang="en-GB" sz="1100" b="1" dirty="0">
              <a:solidFill>
                <a:schemeClr val="accent1"/>
              </a:solidFill>
            </a:endParaRPr>
          </a:p>
          <a:p>
            <a:r>
              <a:rPr lang="en-GB" sz="1100" b="1" dirty="0">
                <a:solidFill>
                  <a:schemeClr val="accent1"/>
                </a:solidFill>
              </a:rPr>
              <a:t>Required practicals: </a:t>
            </a:r>
          </a:p>
          <a:p>
            <a:r>
              <a:rPr lang="en-GB" sz="1100" dirty="0">
                <a:solidFill>
                  <a:schemeClr val="accent1"/>
                </a:solidFill>
              </a:rPr>
              <a:t>RP14: Specific heat capacity of one or more materials. </a:t>
            </a:r>
          </a:p>
          <a:p>
            <a:r>
              <a:rPr lang="en-GB" sz="1100" dirty="0">
                <a:solidFill>
                  <a:schemeClr val="accent1"/>
                </a:solidFill>
              </a:rPr>
              <a:t>RP 16: Investigate the I–V characteristics of a variety of circuit elements, including a filament lamp, a diode and a resistor at constant temperature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F1CF66-577C-4587-A924-E4618B609DFE}"/>
              </a:ext>
            </a:extLst>
          </p:cNvPr>
          <p:cNvSpPr txBox="1"/>
          <p:nvPr/>
        </p:nvSpPr>
        <p:spPr>
          <a:xfrm>
            <a:off x="114300" y="892160"/>
            <a:ext cx="10679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Paper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E230F0-0DFD-4E0E-AE47-1E6EA1A07BF1}"/>
              </a:ext>
            </a:extLst>
          </p:cNvPr>
          <p:cNvSpPr txBox="1"/>
          <p:nvPr/>
        </p:nvSpPr>
        <p:spPr>
          <a:xfrm>
            <a:off x="114299" y="3771531"/>
            <a:ext cx="11972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/>
            </a:lvl1pPr>
          </a:lstStyle>
          <a:p>
            <a:r>
              <a:rPr lang="en-GB" dirty="0"/>
              <a:t>Paper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CECE65-2A8E-47E6-95CF-6FF66D103FE2}"/>
              </a:ext>
            </a:extLst>
          </p:cNvPr>
          <p:cNvSpPr txBox="1"/>
          <p:nvPr/>
        </p:nvSpPr>
        <p:spPr>
          <a:xfrm>
            <a:off x="114299" y="4120993"/>
            <a:ext cx="2746828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rgbClr val="00B050"/>
                </a:solidFill>
              </a:rPr>
              <a:t>Biology</a:t>
            </a:r>
          </a:p>
          <a:p>
            <a:r>
              <a:rPr lang="en-GB" sz="1100" dirty="0">
                <a:solidFill>
                  <a:srgbClr val="00B050"/>
                </a:solidFill>
              </a:rPr>
              <a:t>4.5.3 Hormonal control in humans </a:t>
            </a:r>
          </a:p>
          <a:p>
            <a:r>
              <a:rPr lang="en-GB" sz="1100" dirty="0">
                <a:solidFill>
                  <a:srgbClr val="00B050"/>
                </a:solidFill>
              </a:rPr>
              <a:t>4.6.1 Reproduction </a:t>
            </a:r>
          </a:p>
          <a:p>
            <a:r>
              <a:rPr lang="en-GB" sz="1100" dirty="0">
                <a:solidFill>
                  <a:srgbClr val="00B050"/>
                </a:solidFill>
              </a:rPr>
              <a:t>4.7.1 Adaptations, interdependence and competition </a:t>
            </a:r>
          </a:p>
          <a:p>
            <a:r>
              <a:rPr lang="en-GB" sz="1100" dirty="0">
                <a:solidFill>
                  <a:srgbClr val="00B050"/>
                </a:solidFill>
              </a:rPr>
              <a:t>4.7.2 Organisation of an ecosystem </a:t>
            </a:r>
          </a:p>
          <a:p>
            <a:endParaRPr lang="en-GB" sz="1100" dirty="0">
              <a:solidFill>
                <a:srgbClr val="00B050"/>
              </a:solidFill>
            </a:endParaRPr>
          </a:p>
          <a:p>
            <a:r>
              <a:rPr lang="en-GB" sz="1100" b="1" dirty="0">
                <a:solidFill>
                  <a:srgbClr val="00B050"/>
                </a:solidFill>
              </a:rPr>
              <a:t>Required practical's include : </a:t>
            </a:r>
          </a:p>
          <a:p>
            <a:r>
              <a:rPr lang="en-GB" sz="1100" dirty="0">
                <a:solidFill>
                  <a:srgbClr val="00B050"/>
                </a:solidFill>
              </a:rPr>
              <a:t>RP7 - Measuring the population size of a common species in a habitat (sampling techniques)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EA6859-5C53-439A-A365-38E16A2300F3}"/>
              </a:ext>
            </a:extLst>
          </p:cNvPr>
          <p:cNvSpPr txBox="1"/>
          <p:nvPr/>
        </p:nvSpPr>
        <p:spPr>
          <a:xfrm>
            <a:off x="2908504" y="3968383"/>
            <a:ext cx="3060000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rgbClr val="FF0000"/>
                </a:solidFill>
              </a:rPr>
              <a:t>Chemistry</a:t>
            </a:r>
          </a:p>
          <a:p>
            <a:r>
              <a:rPr lang="en-GB" sz="1100" dirty="0">
                <a:solidFill>
                  <a:srgbClr val="FF0000"/>
                </a:solidFill>
              </a:rPr>
              <a:t>5.6.1 Rate of reaction </a:t>
            </a:r>
          </a:p>
          <a:p>
            <a:r>
              <a:rPr lang="en-GB" sz="1100" dirty="0">
                <a:solidFill>
                  <a:srgbClr val="FF0000"/>
                </a:solidFill>
              </a:rPr>
              <a:t>5.6.2 Reversible reactions and dynamic equilibrium </a:t>
            </a:r>
          </a:p>
          <a:p>
            <a:r>
              <a:rPr lang="en-GB" sz="1100" dirty="0">
                <a:solidFill>
                  <a:srgbClr val="FF0000"/>
                </a:solidFill>
              </a:rPr>
              <a:t>5.7.1 Carbon compounds as fuels and feedstock </a:t>
            </a:r>
          </a:p>
          <a:p>
            <a:r>
              <a:rPr lang="en-GB" sz="1100" dirty="0">
                <a:solidFill>
                  <a:srgbClr val="FF0000"/>
                </a:solidFill>
              </a:rPr>
              <a:t>5.8.1 Purity, formulations and chromatography </a:t>
            </a:r>
          </a:p>
          <a:p>
            <a:r>
              <a:rPr lang="en-GB" sz="1100" dirty="0">
                <a:solidFill>
                  <a:srgbClr val="FF0000"/>
                </a:solidFill>
              </a:rPr>
              <a:t>5.9.1 The composition and evolution of the Earth’s atmosphere </a:t>
            </a:r>
          </a:p>
          <a:p>
            <a:r>
              <a:rPr lang="en-GB" sz="1100" dirty="0">
                <a:solidFill>
                  <a:srgbClr val="FF0000"/>
                </a:solidFill>
              </a:rPr>
              <a:t>5.10.1 Using the Earth’s resources and obtaining potable water</a:t>
            </a:r>
          </a:p>
          <a:p>
            <a:endParaRPr lang="en-GB" sz="1100" dirty="0">
              <a:solidFill>
                <a:srgbClr val="FF0000"/>
              </a:solidFill>
            </a:endParaRPr>
          </a:p>
          <a:p>
            <a:r>
              <a:rPr lang="en-GB" sz="1100" b="1" dirty="0">
                <a:solidFill>
                  <a:srgbClr val="FF0000"/>
                </a:solidFill>
              </a:rPr>
              <a:t>Required practicals: </a:t>
            </a:r>
          </a:p>
          <a:p>
            <a:r>
              <a:rPr lang="en-GB" sz="1100" dirty="0">
                <a:solidFill>
                  <a:srgbClr val="FF0000"/>
                </a:solidFill>
              </a:rPr>
              <a:t>RP11 – How changes in concentration affect rates of reaction </a:t>
            </a:r>
          </a:p>
          <a:p>
            <a:r>
              <a:rPr lang="en-GB" sz="1100" dirty="0">
                <a:solidFill>
                  <a:srgbClr val="FF0000"/>
                </a:solidFill>
              </a:rPr>
              <a:t>RP12 – Chromatography and Rf values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A30E61-671E-4441-881B-7E5808D6178D}"/>
              </a:ext>
            </a:extLst>
          </p:cNvPr>
          <p:cNvSpPr txBox="1"/>
          <p:nvPr/>
        </p:nvSpPr>
        <p:spPr>
          <a:xfrm>
            <a:off x="6025035" y="4110085"/>
            <a:ext cx="3060000" cy="2292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chemeClr val="accent1"/>
                </a:solidFill>
              </a:rPr>
              <a:t>Physics</a:t>
            </a:r>
          </a:p>
          <a:p>
            <a:r>
              <a:rPr lang="en-GB" sz="1100" dirty="0">
                <a:solidFill>
                  <a:schemeClr val="accent1"/>
                </a:solidFill>
              </a:rPr>
              <a:t>6.5.1 Forces and their interactions </a:t>
            </a:r>
          </a:p>
          <a:p>
            <a:r>
              <a:rPr lang="en-GB" sz="1100" dirty="0">
                <a:solidFill>
                  <a:schemeClr val="accent1"/>
                </a:solidFill>
              </a:rPr>
              <a:t>6.5.4.1 Describing motion along a line </a:t>
            </a:r>
          </a:p>
          <a:p>
            <a:r>
              <a:rPr lang="en-GB" sz="1100" dirty="0">
                <a:solidFill>
                  <a:schemeClr val="accent1"/>
                </a:solidFill>
              </a:rPr>
              <a:t>6.5.4.2 Forces, accelerations and Newton's Laws of motion</a:t>
            </a:r>
          </a:p>
          <a:p>
            <a:r>
              <a:rPr lang="en-GB" sz="1100" dirty="0">
                <a:solidFill>
                  <a:schemeClr val="accent1"/>
                </a:solidFill>
              </a:rPr>
              <a:t>6.5.5 Momentum </a:t>
            </a:r>
          </a:p>
          <a:p>
            <a:r>
              <a:rPr lang="en-GB" sz="1100" dirty="0">
                <a:solidFill>
                  <a:schemeClr val="accent1"/>
                </a:solidFill>
              </a:rPr>
              <a:t>6.6.2 Electromagnetic waves </a:t>
            </a:r>
          </a:p>
          <a:p>
            <a:r>
              <a:rPr lang="en-GB" sz="1100" dirty="0">
                <a:solidFill>
                  <a:schemeClr val="accent1"/>
                </a:solidFill>
              </a:rPr>
              <a:t>6.7.2 The motor effect</a:t>
            </a:r>
          </a:p>
          <a:p>
            <a:endParaRPr lang="en-GB" sz="1100" dirty="0">
              <a:solidFill>
                <a:schemeClr val="accent1"/>
              </a:solidFill>
            </a:endParaRPr>
          </a:p>
          <a:p>
            <a:r>
              <a:rPr lang="en-GB" sz="1100" b="1" dirty="0">
                <a:solidFill>
                  <a:schemeClr val="accent1"/>
                </a:solidFill>
              </a:rPr>
              <a:t>Required practicals: </a:t>
            </a:r>
          </a:p>
          <a:p>
            <a:r>
              <a:rPr lang="en-GB" sz="1100" dirty="0">
                <a:solidFill>
                  <a:schemeClr val="accent1"/>
                </a:solidFill>
              </a:rPr>
              <a:t>RP21 - Investigate how the amount of infrared radiation absorbed or radiated by a surface depends on the nature of that surface</a:t>
            </a:r>
          </a:p>
        </p:txBody>
      </p:sp>
    </p:spTree>
    <p:extLst>
      <p:ext uri="{BB962C8B-B14F-4D97-AF65-F5344CB8AC3E}">
        <p14:creationId xmlns:p14="http://schemas.microsoft.com/office/powerpoint/2010/main" val="3035687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59EA73-4FD1-4012-8EF5-E6F2445E618F}"/>
              </a:ext>
            </a:extLst>
          </p:cNvPr>
          <p:cNvSpPr txBox="1"/>
          <p:nvPr/>
        </p:nvSpPr>
        <p:spPr>
          <a:xfrm>
            <a:off x="114298" y="4187851"/>
            <a:ext cx="283265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>
                <a:solidFill>
                  <a:srgbClr val="00B050"/>
                </a:solidFill>
              </a:rPr>
              <a:t>Biology</a:t>
            </a:r>
          </a:p>
          <a:p>
            <a:r>
              <a:rPr lang="en-GB" sz="1050" dirty="0">
                <a:solidFill>
                  <a:srgbClr val="00B050"/>
                </a:solidFill>
              </a:rPr>
              <a:t>4.5.3 Hormonal control in humans </a:t>
            </a:r>
          </a:p>
          <a:p>
            <a:r>
              <a:rPr lang="en-GB" sz="1050" dirty="0">
                <a:solidFill>
                  <a:srgbClr val="00B050"/>
                </a:solidFill>
              </a:rPr>
              <a:t>4.7.2 Organisation of an ecosystem </a:t>
            </a:r>
          </a:p>
          <a:p>
            <a:r>
              <a:rPr lang="en-GB" sz="1050" dirty="0">
                <a:solidFill>
                  <a:srgbClr val="00B050"/>
                </a:solidFill>
              </a:rPr>
              <a:t>4.7.3 Biodiversity and the effect of human interaction on an ecosystem</a:t>
            </a:r>
          </a:p>
          <a:p>
            <a:endParaRPr lang="en-GB" sz="1050" dirty="0">
              <a:solidFill>
                <a:srgbClr val="00B050"/>
              </a:solidFill>
            </a:endParaRPr>
          </a:p>
          <a:p>
            <a:r>
              <a:rPr lang="en-GB" sz="1050" b="1" dirty="0">
                <a:solidFill>
                  <a:srgbClr val="00B050"/>
                </a:solidFill>
              </a:rPr>
              <a:t>Required practical’s include : </a:t>
            </a:r>
          </a:p>
          <a:p>
            <a:r>
              <a:rPr lang="en-GB" sz="1050" dirty="0">
                <a:solidFill>
                  <a:srgbClr val="00B050"/>
                </a:solidFill>
              </a:rPr>
              <a:t>RP7 - Measuring the population size of a common species in a habitat (sampling techniques)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E812BC-3D32-433E-836B-EFC4E869C382}"/>
              </a:ext>
            </a:extLst>
          </p:cNvPr>
          <p:cNvSpPr txBox="1"/>
          <p:nvPr/>
        </p:nvSpPr>
        <p:spPr>
          <a:xfrm>
            <a:off x="3010728" y="1046964"/>
            <a:ext cx="318632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rgbClr val="FF0000"/>
                </a:solidFill>
              </a:rPr>
              <a:t>Chemistry</a:t>
            </a:r>
          </a:p>
          <a:p>
            <a:r>
              <a:rPr lang="en-GB" sz="1100" dirty="0">
                <a:solidFill>
                  <a:srgbClr val="FF0000"/>
                </a:solidFill>
              </a:rPr>
              <a:t>5.2.2 How bonding and structure are related to the properties of substances</a:t>
            </a:r>
          </a:p>
          <a:p>
            <a:r>
              <a:rPr lang="en-GB" sz="1100" dirty="0">
                <a:solidFill>
                  <a:srgbClr val="FF0000"/>
                </a:solidFill>
              </a:rPr>
              <a:t>5.3.2 Use of amount of substance in relation to masses of pure substances  </a:t>
            </a:r>
          </a:p>
          <a:p>
            <a:r>
              <a:rPr lang="en-GB" sz="1100" dirty="0">
                <a:solidFill>
                  <a:srgbClr val="FF0000"/>
                </a:solidFill>
              </a:rPr>
              <a:t>5.4.1 Reactivity of metals  </a:t>
            </a:r>
          </a:p>
          <a:p>
            <a:r>
              <a:rPr lang="en-GB" sz="1100" dirty="0">
                <a:solidFill>
                  <a:srgbClr val="FF0000"/>
                </a:solidFill>
              </a:rPr>
              <a:t>5.4.2 Reactions of acids </a:t>
            </a:r>
          </a:p>
          <a:p>
            <a:r>
              <a:rPr lang="en-GB" sz="1100" dirty="0">
                <a:solidFill>
                  <a:srgbClr val="FF0000"/>
                </a:solidFill>
              </a:rPr>
              <a:t>5.4.3 Electrolysis </a:t>
            </a:r>
          </a:p>
          <a:p>
            <a:r>
              <a:rPr lang="en-GB" sz="1100" dirty="0">
                <a:solidFill>
                  <a:srgbClr val="FF0000"/>
                </a:solidFill>
              </a:rPr>
              <a:t>5.5.1 Exothermic and endothermic reactions</a:t>
            </a:r>
          </a:p>
          <a:p>
            <a:endParaRPr lang="en-GB" sz="1100" dirty="0">
              <a:solidFill>
                <a:srgbClr val="FF0000"/>
              </a:solidFill>
            </a:endParaRPr>
          </a:p>
          <a:p>
            <a:r>
              <a:rPr lang="en-GB" sz="1100" b="1" dirty="0">
                <a:solidFill>
                  <a:srgbClr val="FF0000"/>
                </a:solidFill>
              </a:rPr>
              <a:t>Required practicals: </a:t>
            </a:r>
          </a:p>
          <a:p>
            <a:r>
              <a:rPr lang="en-GB" sz="1100" dirty="0">
                <a:solidFill>
                  <a:srgbClr val="FF0000"/>
                </a:solidFill>
              </a:rPr>
              <a:t>RP8 - Preparation of a pure dry sample of a soluble salt from insoluble oxide or carbonate</a:t>
            </a:r>
          </a:p>
          <a:p>
            <a:r>
              <a:rPr lang="en-GB" sz="1100" dirty="0">
                <a:solidFill>
                  <a:srgbClr val="FF0000"/>
                </a:solidFill>
              </a:rPr>
              <a:t>RP9 - Electrolysis of aqueous solutions </a:t>
            </a:r>
          </a:p>
          <a:p>
            <a:r>
              <a:rPr lang="en-GB" sz="1100" dirty="0">
                <a:solidFill>
                  <a:srgbClr val="FF0000"/>
                </a:solidFill>
              </a:rPr>
              <a:t>RP10 - Variables that affect temperature change in reacting solutions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39C32A-5949-44C5-98D5-488FE720392F}"/>
              </a:ext>
            </a:extLst>
          </p:cNvPr>
          <p:cNvSpPr txBox="1"/>
          <p:nvPr/>
        </p:nvSpPr>
        <p:spPr>
          <a:xfrm>
            <a:off x="6260826" y="1207067"/>
            <a:ext cx="27688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accent1"/>
                </a:solidFill>
              </a:rPr>
              <a:t>Physics</a:t>
            </a:r>
          </a:p>
          <a:p>
            <a:r>
              <a:rPr lang="en-GB" sz="1100" dirty="0">
                <a:solidFill>
                  <a:schemeClr val="accent1"/>
                </a:solidFill>
              </a:rPr>
              <a:t>6.1.1 Energy changes in a system, and the ways energy is stored before and after such changes </a:t>
            </a:r>
          </a:p>
          <a:p>
            <a:r>
              <a:rPr lang="en-GB" sz="1100" dirty="0">
                <a:solidFill>
                  <a:schemeClr val="accent1"/>
                </a:solidFill>
              </a:rPr>
              <a:t>6.2.4 Energy transfers </a:t>
            </a:r>
          </a:p>
          <a:p>
            <a:r>
              <a:rPr lang="en-GB" sz="1100" dirty="0">
                <a:solidFill>
                  <a:schemeClr val="accent1"/>
                </a:solidFill>
              </a:rPr>
              <a:t>6.3.1 Changes of state and the particle model </a:t>
            </a:r>
          </a:p>
          <a:p>
            <a:r>
              <a:rPr lang="en-GB" sz="1100" dirty="0">
                <a:solidFill>
                  <a:schemeClr val="accent1"/>
                </a:solidFill>
              </a:rPr>
              <a:t>6.3.3 Particle model and pressure  </a:t>
            </a:r>
          </a:p>
          <a:p>
            <a:r>
              <a:rPr lang="en-GB" sz="1100" dirty="0">
                <a:solidFill>
                  <a:schemeClr val="accent1"/>
                </a:solidFill>
              </a:rPr>
              <a:t>6.4.1 Atoms and isotopes </a:t>
            </a:r>
          </a:p>
          <a:p>
            <a:r>
              <a:rPr lang="en-GB" sz="1100" dirty="0">
                <a:solidFill>
                  <a:schemeClr val="accent1"/>
                </a:solidFill>
              </a:rPr>
              <a:t>6.4.2 Atoms and nuclear radiation</a:t>
            </a:r>
          </a:p>
          <a:p>
            <a:endParaRPr lang="en-GB" sz="1100" dirty="0">
              <a:solidFill>
                <a:schemeClr val="accent1"/>
              </a:solidFill>
            </a:endParaRPr>
          </a:p>
          <a:p>
            <a:r>
              <a:rPr lang="en-GB" sz="1100" b="1" dirty="0">
                <a:solidFill>
                  <a:schemeClr val="accent1"/>
                </a:solidFill>
              </a:rPr>
              <a:t>Required practicals: </a:t>
            </a:r>
          </a:p>
          <a:p>
            <a:r>
              <a:rPr lang="en-GB" sz="1100" dirty="0">
                <a:solidFill>
                  <a:schemeClr val="accent1"/>
                </a:solidFill>
              </a:rPr>
              <a:t>RP14 - Specific heat capacity</a:t>
            </a:r>
          </a:p>
          <a:p>
            <a:r>
              <a:rPr lang="en-GB" sz="1100" dirty="0">
                <a:solidFill>
                  <a:schemeClr val="accent1"/>
                </a:solidFill>
              </a:rPr>
              <a:t>RP16 - Investigate the I–V characteristics of a variety of circuit elements, including a filament lamp, a diode and a resistor at constant temperature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96E137-0D5E-4D94-9231-D1FA85BFAA71}"/>
              </a:ext>
            </a:extLst>
          </p:cNvPr>
          <p:cNvSpPr txBox="1"/>
          <p:nvPr/>
        </p:nvSpPr>
        <p:spPr>
          <a:xfrm>
            <a:off x="114299" y="1207067"/>
            <a:ext cx="2832653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rgbClr val="00B050"/>
                </a:solidFill>
              </a:rPr>
              <a:t>Biology</a:t>
            </a:r>
          </a:p>
          <a:p>
            <a:r>
              <a:rPr lang="en-GB" sz="1100" dirty="0">
                <a:solidFill>
                  <a:srgbClr val="00B050"/>
                </a:solidFill>
              </a:rPr>
              <a:t>4.1.2 Cell division </a:t>
            </a:r>
          </a:p>
          <a:p>
            <a:r>
              <a:rPr lang="en-GB" sz="1100" dirty="0">
                <a:solidFill>
                  <a:srgbClr val="00B050"/>
                </a:solidFill>
              </a:rPr>
              <a:t>4.2.2 Animal tissues, organs and organ systems 4.4.1 Photosynthesis</a:t>
            </a:r>
          </a:p>
          <a:p>
            <a:endParaRPr lang="en-GB" sz="1100" dirty="0">
              <a:solidFill>
                <a:srgbClr val="00B050"/>
              </a:solidFill>
            </a:endParaRPr>
          </a:p>
          <a:p>
            <a:r>
              <a:rPr lang="en-GB" sz="1100" b="1" dirty="0">
                <a:solidFill>
                  <a:srgbClr val="00B050"/>
                </a:solidFill>
              </a:rPr>
              <a:t>Required practicals : </a:t>
            </a:r>
          </a:p>
          <a:p>
            <a:r>
              <a:rPr lang="en-GB" sz="1100" dirty="0">
                <a:solidFill>
                  <a:srgbClr val="00B050"/>
                </a:solidFill>
              </a:rPr>
              <a:t>RP3 - Testing for carbohydrates </a:t>
            </a:r>
          </a:p>
          <a:p>
            <a:r>
              <a:rPr lang="en-GB" sz="1100" dirty="0">
                <a:solidFill>
                  <a:srgbClr val="00B050"/>
                </a:solidFill>
              </a:rPr>
              <a:t>RP4 - The effect of changing the pH has on enzymes</a:t>
            </a:r>
          </a:p>
          <a:p>
            <a:r>
              <a:rPr lang="en-GB" sz="1100" dirty="0">
                <a:solidFill>
                  <a:srgbClr val="00B050"/>
                </a:solidFill>
              </a:rPr>
              <a:t>RP5 - The effect of light on the rate of photosynthesis for pondweed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A35CC8-92C0-4495-AC27-E9FAB0233AE2}"/>
              </a:ext>
            </a:extLst>
          </p:cNvPr>
          <p:cNvSpPr txBox="1"/>
          <p:nvPr/>
        </p:nvSpPr>
        <p:spPr>
          <a:xfrm>
            <a:off x="3010728" y="4017008"/>
            <a:ext cx="3186322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rgbClr val="FF0000"/>
                </a:solidFill>
              </a:rPr>
              <a:t>Chemistry</a:t>
            </a:r>
          </a:p>
          <a:p>
            <a:r>
              <a:rPr lang="en-GB" sz="1100" dirty="0">
                <a:solidFill>
                  <a:srgbClr val="FF0000"/>
                </a:solidFill>
              </a:rPr>
              <a:t>5.6.1 Rate of reaction </a:t>
            </a:r>
          </a:p>
          <a:p>
            <a:r>
              <a:rPr lang="en-GB" sz="1100" dirty="0">
                <a:solidFill>
                  <a:srgbClr val="FF0000"/>
                </a:solidFill>
              </a:rPr>
              <a:t>5.6.2 Reversible reactions and dynamic equilibrium </a:t>
            </a:r>
          </a:p>
          <a:p>
            <a:r>
              <a:rPr lang="en-GB" sz="1100" dirty="0">
                <a:solidFill>
                  <a:srgbClr val="FF0000"/>
                </a:solidFill>
              </a:rPr>
              <a:t>5.7.1 Carbon compounds as fuels and feedstock </a:t>
            </a:r>
          </a:p>
          <a:p>
            <a:r>
              <a:rPr lang="en-GB" sz="1100" dirty="0">
                <a:solidFill>
                  <a:srgbClr val="FF0000"/>
                </a:solidFill>
              </a:rPr>
              <a:t>5.8.1 Purity, formulations and chromatography </a:t>
            </a:r>
          </a:p>
          <a:p>
            <a:r>
              <a:rPr lang="en-GB" sz="1100" dirty="0">
                <a:solidFill>
                  <a:srgbClr val="FF0000"/>
                </a:solidFill>
              </a:rPr>
              <a:t>5.9.1 The composition and evolution of the Earth’s atmosphere </a:t>
            </a:r>
          </a:p>
          <a:p>
            <a:r>
              <a:rPr lang="en-GB" sz="1100" dirty="0">
                <a:solidFill>
                  <a:srgbClr val="FF0000"/>
                </a:solidFill>
              </a:rPr>
              <a:t>5.10.1 Using the Earth’s resources and obtaining potable water</a:t>
            </a:r>
          </a:p>
          <a:p>
            <a:endParaRPr lang="en-GB" sz="1100" dirty="0">
              <a:solidFill>
                <a:srgbClr val="FF0000"/>
              </a:solidFill>
            </a:endParaRPr>
          </a:p>
          <a:p>
            <a:r>
              <a:rPr lang="en-GB" sz="1100" b="1" dirty="0">
                <a:solidFill>
                  <a:srgbClr val="FF0000"/>
                </a:solidFill>
              </a:rPr>
              <a:t>Required practicals: </a:t>
            </a:r>
          </a:p>
          <a:p>
            <a:r>
              <a:rPr lang="en-GB" sz="1100" dirty="0">
                <a:solidFill>
                  <a:srgbClr val="FF0000"/>
                </a:solidFill>
              </a:rPr>
              <a:t>RP11 - How changes in concentration affect rates of reaction </a:t>
            </a:r>
          </a:p>
          <a:p>
            <a:r>
              <a:rPr lang="en-GB" sz="1100" dirty="0">
                <a:solidFill>
                  <a:srgbClr val="FF0000"/>
                </a:solidFill>
              </a:rPr>
              <a:t>RP12 - Chromatography and Rf values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AE07B1-4BCD-482F-9050-A828076EDAFD}"/>
              </a:ext>
            </a:extLst>
          </p:cNvPr>
          <p:cNvSpPr txBox="1"/>
          <p:nvPr/>
        </p:nvSpPr>
        <p:spPr>
          <a:xfrm>
            <a:off x="6260826" y="4110085"/>
            <a:ext cx="2768876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chemeClr val="accent1"/>
                </a:solidFill>
              </a:rPr>
              <a:t>Physics</a:t>
            </a:r>
          </a:p>
          <a:p>
            <a:r>
              <a:rPr lang="en-GB" sz="1100" dirty="0">
                <a:solidFill>
                  <a:schemeClr val="accent1"/>
                </a:solidFill>
              </a:rPr>
              <a:t>6.5.1 Forces and their interactions </a:t>
            </a:r>
          </a:p>
          <a:p>
            <a:r>
              <a:rPr lang="en-GB" sz="1100" dirty="0">
                <a:solidFill>
                  <a:schemeClr val="accent1"/>
                </a:solidFill>
              </a:rPr>
              <a:t>6.5.4.1 Describing motion along a line </a:t>
            </a:r>
          </a:p>
          <a:p>
            <a:r>
              <a:rPr lang="en-GB" sz="1100" dirty="0">
                <a:solidFill>
                  <a:schemeClr val="accent1"/>
                </a:solidFill>
              </a:rPr>
              <a:t>6.5.4.2 Forces, accelerations and Newton's Laws of motion</a:t>
            </a:r>
          </a:p>
          <a:p>
            <a:r>
              <a:rPr lang="en-GB" sz="1100" dirty="0">
                <a:solidFill>
                  <a:schemeClr val="accent1"/>
                </a:solidFill>
              </a:rPr>
              <a:t>6.5.5 Momentum </a:t>
            </a:r>
          </a:p>
          <a:p>
            <a:r>
              <a:rPr lang="en-GB" sz="1100" dirty="0">
                <a:solidFill>
                  <a:schemeClr val="accent1"/>
                </a:solidFill>
              </a:rPr>
              <a:t>6.6.2 Electromagnetic waves </a:t>
            </a:r>
          </a:p>
          <a:p>
            <a:r>
              <a:rPr lang="en-GB" sz="1100" dirty="0">
                <a:solidFill>
                  <a:schemeClr val="accent1"/>
                </a:solidFill>
              </a:rPr>
              <a:t>6.7.2 The motor effect</a:t>
            </a:r>
          </a:p>
          <a:p>
            <a:endParaRPr lang="en-GB" sz="1100" dirty="0">
              <a:solidFill>
                <a:schemeClr val="accent1"/>
              </a:solidFill>
            </a:endParaRPr>
          </a:p>
          <a:p>
            <a:r>
              <a:rPr lang="en-GB" sz="1100" b="1" dirty="0">
                <a:solidFill>
                  <a:schemeClr val="accent1"/>
                </a:solidFill>
              </a:rPr>
              <a:t>Required practicals: </a:t>
            </a:r>
          </a:p>
          <a:p>
            <a:r>
              <a:rPr lang="en-GB" sz="1100" dirty="0">
                <a:solidFill>
                  <a:schemeClr val="accent1"/>
                </a:solidFill>
              </a:rPr>
              <a:t>RP21 - Investigate how the amount of infrared radiation absorbed or radiated by a surface depends on the nature of that surface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3D53675-6FD9-45A6-A18E-55A830889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23826"/>
            <a:ext cx="8839200" cy="759827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b="1" dirty="0">
                <a:latin typeface="+mn-lt"/>
              </a:rPr>
              <a:t>AQA Combined Science exams (Summer 2022 update)</a:t>
            </a:r>
            <a:br>
              <a:rPr lang="en-GB" sz="2400" b="1" dirty="0">
                <a:latin typeface="+mn-lt"/>
              </a:rPr>
            </a:br>
            <a:r>
              <a:rPr lang="en-GB" sz="2400" b="1" dirty="0">
                <a:latin typeface="+mn-lt"/>
              </a:rPr>
              <a:t> – the following </a:t>
            </a:r>
            <a:r>
              <a:rPr lang="en-GB" sz="2400" b="1" i="1" u="sng" dirty="0">
                <a:latin typeface="+mn-lt"/>
              </a:rPr>
              <a:t>will</a:t>
            </a:r>
            <a:r>
              <a:rPr lang="en-GB" sz="2400" b="1" dirty="0">
                <a:latin typeface="+mn-lt"/>
              </a:rPr>
              <a:t> be assessed 		Higher Tier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99EF0D-23B1-4A2B-B2FB-B173A982025A}"/>
              </a:ext>
            </a:extLst>
          </p:cNvPr>
          <p:cNvSpPr txBox="1"/>
          <p:nvPr/>
        </p:nvSpPr>
        <p:spPr>
          <a:xfrm>
            <a:off x="114300" y="892160"/>
            <a:ext cx="1058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Paper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7E65E6-11A5-4194-8FBD-725FE5E7A678}"/>
              </a:ext>
            </a:extLst>
          </p:cNvPr>
          <p:cNvSpPr txBox="1"/>
          <p:nvPr/>
        </p:nvSpPr>
        <p:spPr>
          <a:xfrm>
            <a:off x="114299" y="3847731"/>
            <a:ext cx="1289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/>
            </a:lvl1pPr>
          </a:lstStyle>
          <a:p>
            <a:r>
              <a:rPr lang="en-GB" dirty="0"/>
              <a:t>Paper 2</a:t>
            </a:r>
          </a:p>
        </p:txBody>
      </p:sp>
    </p:spTree>
    <p:extLst>
      <p:ext uri="{BB962C8B-B14F-4D97-AF65-F5344CB8AC3E}">
        <p14:creationId xmlns:p14="http://schemas.microsoft.com/office/powerpoint/2010/main" val="28060431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59EA73-4FD1-4012-8EF5-E6F2445E618F}"/>
              </a:ext>
            </a:extLst>
          </p:cNvPr>
          <p:cNvSpPr txBox="1"/>
          <p:nvPr/>
        </p:nvSpPr>
        <p:spPr>
          <a:xfrm>
            <a:off x="114298" y="4306439"/>
            <a:ext cx="2832653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>
                <a:solidFill>
                  <a:srgbClr val="00B050"/>
                </a:solidFill>
              </a:rPr>
              <a:t>Biology</a:t>
            </a:r>
          </a:p>
          <a:p>
            <a:r>
              <a:rPr lang="en-GB" sz="1050" dirty="0">
                <a:solidFill>
                  <a:srgbClr val="00B050"/>
                </a:solidFill>
              </a:rPr>
              <a:t>4.5.2 The human nervous system</a:t>
            </a:r>
          </a:p>
          <a:p>
            <a:r>
              <a:rPr lang="en-GB" sz="1050" dirty="0">
                <a:solidFill>
                  <a:srgbClr val="00B050"/>
                </a:solidFill>
              </a:rPr>
              <a:t>4.5.3 Hormonal control in humans </a:t>
            </a:r>
          </a:p>
          <a:p>
            <a:r>
              <a:rPr lang="en-GB" sz="1050" dirty="0">
                <a:solidFill>
                  <a:srgbClr val="00B050"/>
                </a:solidFill>
              </a:rPr>
              <a:t>4.5.4 Plant hormones </a:t>
            </a:r>
          </a:p>
          <a:p>
            <a:r>
              <a:rPr lang="en-GB" sz="1050" dirty="0">
                <a:solidFill>
                  <a:srgbClr val="00B050"/>
                </a:solidFill>
              </a:rPr>
              <a:t>4.6.1 Reproduction </a:t>
            </a:r>
          </a:p>
          <a:p>
            <a:r>
              <a:rPr lang="en-GB" sz="1050" dirty="0">
                <a:solidFill>
                  <a:srgbClr val="00B050"/>
                </a:solidFill>
              </a:rPr>
              <a:t>4.6.3 The development of understanding of genetics and evolution </a:t>
            </a:r>
          </a:p>
          <a:p>
            <a:endParaRPr lang="en-GB" sz="1050" dirty="0">
              <a:solidFill>
                <a:srgbClr val="00B050"/>
              </a:solidFill>
            </a:endParaRPr>
          </a:p>
          <a:p>
            <a:r>
              <a:rPr lang="en-GB" sz="1050" dirty="0">
                <a:solidFill>
                  <a:srgbClr val="00B050"/>
                </a:solidFill>
              </a:rPr>
              <a:t>Required practicals: </a:t>
            </a:r>
          </a:p>
          <a:p>
            <a:r>
              <a:rPr lang="en-GB" sz="1050" dirty="0">
                <a:solidFill>
                  <a:srgbClr val="00B050"/>
                </a:solidFill>
              </a:rPr>
              <a:t>RP7: Carry out an investigation into human reaction times</a:t>
            </a:r>
          </a:p>
          <a:p>
            <a:r>
              <a:rPr lang="en-GB" sz="1050" dirty="0">
                <a:solidFill>
                  <a:srgbClr val="00B050"/>
                </a:solidFill>
              </a:rPr>
              <a:t>RP8: Investigate the effect of light on the growth of newly germinated seedlings</a:t>
            </a:r>
          </a:p>
          <a:p>
            <a:r>
              <a:rPr lang="en-GB" sz="1050" dirty="0">
                <a:solidFill>
                  <a:srgbClr val="00B050"/>
                </a:solidFill>
              </a:rPr>
              <a:t>RP9: Measure the population size of a common species in a habitat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E812BC-3D32-433E-836B-EFC4E869C382}"/>
              </a:ext>
            </a:extLst>
          </p:cNvPr>
          <p:cNvSpPr txBox="1"/>
          <p:nvPr/>
        </p:nvSpPr>
        <p:spPr>
          <a:xfrm>
            <a:off x="3010728" y="894149"/>
            <a:ext cx="318632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rgbClr val="FF0000"/>
                </a:solidFill>
              </a:rPr>
              <a:t>Chemistry</a:t>
            </a:r>
          </a:p>
          <a:p>
            <a:r>
              <a:rPr lang="en-GB" sz="1000" dirty="0">
                <a:solidFill>
                  <a:srgbClr val="FF0000"/>
                </a:solidFill>
              </a:rPr>
              <a:t>4.1.2 The periodic table </a:t>
            </a:r>
          </a:p>
          <a:p>
            <a:r>
              <a:rPr lang="en-GB" sz="1000" dirty="0">
                <a:solidFill>
                  <a:srgbClr val="FF0000"/>
                </a:solidFill>
              </a:rPr>
              <a:t>4.2.1 Chemical bonds, ionic, covalent and metallic </a:t>
            </a:r>
          </a:p>
          <a:p>
            <a:r>
              <a:rPr lang="en-GB" sz="1000" dirty="0">
                <a:solidFill>
                  <a:srgbClr val="FF0000"/>
                </a:solidFill>
              </a:rPr>
              <a:t>4.2.2 How bonding and structure are related to the properties of substances </a:t>
            </a:r>
          </a:p>
          <a:p>
            <a:r>
              <a:rPr lang="en-GB" sz="1000" dirty="0">
                <a:solidFill>
                  <a:srgbClr val="FF0000"/>
                </a:solidFill>
              </a:rPr>
              <a:t>4.2.3 Structure and bonding of carbon</a:t>
            </a:r>
          </a:p>
          <a:p>
            <a:r>
              <a:rPr lang="en-GB" sz="1000" dirty="0">
                <a:solidFill>
                  <a:srgbClr val="FF0000"/>
                </a:solidFill>
              </a:rPr>
              <a:t>4.3.2 Use of amount of substance in relation to masses of pure substances </a:t>
            </a:r>
          </a:p>
          <a:p>
            <a:r>
              <a:rPr lang="en-GB" sz="1000" dirty="0">
                <a:solidFill>
                  <a:srgbClr val="FF0000"/>
                </a:solidFill>
              </a:rPr>
              <a:t>4.4.1 Reactivity of metals </a:t>
            </a:r>
          </a:p>
          <a:p>
            <a:r>
              <a:rPr lang="en-GB" sz="1000" dirty="0">
                <a:solidFill>
                  <a:srgbClr val="FF0000"/>
                </a:solidFill>
              </a:rPr>
              <a:t>4.4.2 Reactions of acids </a:t>
            </a:r>
          </a:p>
          <a:p>
            <a:r>
              <a:rPr lang="en-GB" sz="1000" dirty="0">
                <a:solidFill>
                  <a:srgbClr val="FF0000"/>
                </a:solidFill>
              </a:rPr>
              <a:t>4.4.3 Electrolysis </a:t>
            </a:r>
          </a:p>
          <a:p>
            <a:r>
              <a:rPr lang="en-GB" sz="1000" dirty="0">
                <a:solidFill>
                  <a:srgbClr val="FF0000"/>
                </a:solidFill>
              </a:rPr>
              <a:t>4.5.1 Exothermic and endothermic reactions </a:t>
            </a:r>
          </a:p>
          <a:p>
            <a:endParaRPr lang="en-GB" sz="1000" dirty="0">
              <a:solidFill>
                <a:srgbClr val="FF0000"/>
              </a:solidFill>
            </a:endParaRPr>
          </a:p>
          <a:p>
            <a:r>
              <a:rPr lang="en-GB" sz="1000" dirty="0">
                <a:solidFill>
                  <a:srgbClr val="FF0000"/>
                </a:solidFill>
              </a:rPr>
              <a:t>Required practicals: </a:t>
            </a:r>
          </a:p>
          <a:p>
            <a:r>
              <a:rPr lang="en-GB" sz="1000" dirty="0">
                <a:solidFill>
                  <a:srgbClr val="FF0000"/>
                </a:solidFill>
              </a:rPr>
              <a:t>RP1: Preparation of a pure, dry sample of a soluble salt from an insoluble oxide or carbonate</a:t>
            </a:r>
          </a:p>
          <a:p>
            <a:r>
              <a:rPr lang="en-GB" sz="1000" dirty="0">
                <a:solidFill>
                  <a:srgbClr val="FF0000"/>
                </a:solidFill>
              </a:rPr>
              <a:t>RP2: Determination of reacting volumes of solutions of a strong acid and a strong alkali by titration</a:t>
            </a:r>
          </a:p>
          <a:p>
            <a:r>
              <a:rPr lang="en-GB" sz="1000" dirty="0">
                <a:solidFill>
                  <a:srgbClr val="FF0000"/>
                </a:solidFill>
              </a:rPr>
              <a:t>RP4: Investigate the variables that affect temperature changes in reacting solutions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39C32A-5949-44C5-98D5-488FE720392F}"/>
              </a:ext>
            </a:extLst>
          </p:cNvPr>
          <p:cNvSpPr txBox="1"/>
          <p:nvPr/>
        </p:nvSpPr>
        <p:spPr>
          <a:xfrm>
            <a:off x="6260826" y="892160"/>
            <a:ext cx="2768876" cy="316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>
                <a:solidFill>
                  <a:schemeClr val="accent1"/>
                </a:solidFill>
              </a:rPr>
              <a:t>Physics</a:t>
            </a:r>
          </a:p>
          <a:p>
            <a:r>
              <a:rPr lang="en-GB" sz="1050" dirty="0">
                <a:solidFill>
                  <a:schemeClr val="accent1"/>
                </a:solidFill>
              </a:rPr>
              <a:t>4.1.1 Energy changes in a system, and the ways energy is stored before and after such changes</a:t>
            </a:r>
          </a:p>
          <a:p>
            <a:r>
              <a:rPr lang="en-GB" sz="1050" dirty="0">
                <a:solidFill>
                  <a:schemeClr val="accent1"/>
                </a:solidFill>
              </a:rPr>
              <a:t>4.1.2 Conservation and dissipation of energy </a:t>
            </a:r>
          </a:p>
          <a:p>
            <a:r>
              <a:rPr lang="en-GB" sz="1050" dirty="0">
                <a:solidFill>
                  <a:schemeClr val="accent1"/>
                </a:solidFill>
              </a:rPr>
              <a:t>4.2.4 Energy transfers </a:t>
            </a:r>
          </a:p>
          <a:p>
            <a:r>
              <a:rPr lang="en-GB" sz="1050" dirty="0">
                <a:solidFill>
                  <a:schemeClr val="accent1"/>
                </a:solidFill>
              </a:rPr>
              <a:t>4.3.1 Changes of state and the particle model </a:t>
            </a:r>
          </a:p>
          <a:p>
            <a:r>
              <a:rPr lang="en-GB" sz="1050" dirty="0">
                <a:solidFill>
                  <a:schemeClr val="accent1"/>
                </a:solidFill>
              </a:rPr>
              <a:t>4.3.2 Internal energy and energy transfers </a:t>
            </a:r>
          </a:p>
          <a:p>
            <a:endParaRPr lang="en-GB" sz="1050" dirty="0">
              <a:solidFill>
                <a:schemeClr val="accent1"/>
              </a:solidFill>
            </a:endParaRPr>
          </a:p>
          <a:p>
            <a:r>
              <a:rPr lang="en-GB" sz="1050" dirty="0">
                <a:solidFill>
                  <a:schemeClr val="accent1"/>
                </a:solidFill>
              </a:rPr>
              <a:t>Required practicals: </a:t>
            </a:r>
          </a:p>
          <a:p>
            <a:r>
              <a:rPr lang="en-GB" sz="1050" dirty="0">
                <a:solidFill>
                  <a:schemeClr val="accent1"/>
                </a:solidFill>
              </a:rPr>
              <a:t>RP2: Investigate the effectiveness of different materials as thermal insulators and the factors that may affect the thermal insulation properties of a material. </a:t>
            </a:r>
          </a:p>
          <a:p>
            <a:r>
              <a:rPr lang="en-GB" sz="1050" dirty="0">
                <a:solidFill>
                  <a:schemeClr val="accent1"/>
                </a:solidFill>
              </a:rPr>
              <a:t>RP5: Determine the densities of regular and irregular solid objects and liquids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96E137-0D5E-4D94-9231-D1FA85BFAA71}"/>
              </a:ext>
            </a:extLst>
          </p:cNvPr>
          <p:cNvSpPr txBox="1"/>
          <p:nvPr/>
        </p:nvSpPr>
        <p:spPr>
          <a:xfrm>
            <a:off x="114299" y="1207067"/>
            <a:ext cx="2832653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 dirty="0">
                <a:solidFill>
                  <a:srgbClr val="00B050"/>
                </a:solidFill>
              </a:rPr>
              <a:t>Biology</a:t>
            </a:r>
          </a:p>
          <a:p>
            <a:r>
              <a:rPr lang="en-GB" sz="1000" dirty="0">
                <a:solidFill>
                  <a:srgbClr val="00B050"/>
                </a:solidFill>
              </a:rPr>
              <a:t>4.1.1 Cell structure </a:t>
            </a:r>
          </a:p>
          <a:p>
            <a:r>
              <a:rPr lang="en-GB" sz="1000" dirty="0">
                <a:solidFill>
                  <a:srgbClr val="00B050"/>
                </a:solidFill>
              </a:rPr>
              <a:t>4.1.3 Transport in cells </a:t>
            </a:r>
          </a:p>
          <a:p>
            <a:r>
              <a:rPr lang="en-GB" sz="1000" dirty="0">
                <a:solidFill>
                  <a:srgbClr val="00B050"/>
                </a:solidFill>
              </a:rPr>
              <a:t>4.2.2 Animal tissues, organs and organ systems </a:t>
            </a:r>
          </a:p>
          <a:p>
            <a:r>
              <a:rPr lang="en-GB" sz="1000" dirty="0">
                <a:solidFill>
                  <a:srgbClr val="00B050"/>
                </a:solidFill>
              </a:rPr>
              <a:t>4.2.3 Plant tissues, organs and systems </a:t>
            </a:r>
          </a:p>
          <a:p>
            <a:r>
              <a:rPr lang="en-GB" sz="1000" dirty="0">
                <a:solidFill>
                  <a:srgbClr val="00B050"/>
                </a:solidFill>
              </a:rPr>
              <a:t>4.3.1 Communicable diseases </a:t>
            </a:r>
          </a:p>
          <a:p>
            <a:r>
              <a:rPr lang="en-GB" sz="1000" dirty="0">
                <a:solidFill>
                  <a:srgbClr val="00B050"/>
                </a:solidFill>
              </a:rPr>
              <a:t>4.3.2 Monoclonal antibodies </a:t>
            </a:r>
          </a:p>
          <a:p>
            <a:endParaRPr lang="en-GB" sz="1000" dirty="0">
              <a:solidFill>
                <a:srgbClr val="00B050"/>
              </a:solidFill>
            </a:endParaRPr>
          </a:p>
          <a:p>
            <a:r>
              <a:rPr lang="en-GB" sz="1000" dirty="0">
                <a:solidFill>
                  <a:srgbClr val="00B050"/>
                </a:solidFill>
              </a:rPr>
              <a:t>Required practicals: </a:t>
            </a:r>
          </a:p>
          <a:p>
            <a:r>
              <a:rPr lang="en-GB" sz="1000" dirty="0">
                <a:solidFill>
                  <a:srgbClr val="00B050"/>
                </a:solidFill>
              </a:rPr>
              <a:t>RP1: Use of microscopes to observe plant cells</a:t>
            </a:r>
          </a:p>
          <a:p>
            <a:r>
              <a:rPr lang="en-GB" sz="1000" dirty="0">
                <a:solidFill>
                  <a:srgbClr val="00B050"/>
                </a:solidFill>
              </a:rPr>
              <a:t>RP3: Investigate the effect of a range of concentrations of salt solution on the mass of plant tissue</a:t>
            </a:r>
          </a:p>
          <a:p>
            <a:r>
              <a:rPr lang="en-GB" sz="1000" dirty="0">
                <a:solidFill>
                  <a:srgbClr val="00B050"/>
                </a:solidFill>
              </a:rPr>
              <a:t>RP4: Use qualitative reagents to test for a range of carbohydrates, lipids and proteins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A35CC8-92C0-4495-AC27-E9FAB0233AE2}"/>
              </a:ext>
            </a:extLst>
          </p:cNvPr>
          <p:cNvSpPr txBox="1"/>
          <p:nvPr/>
        </p:nvSpPr>
        <p:spPr>
          <a:xfrm>
            <a:off x="2978839" y="4064248"/>
            <a:ext cx="3186322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 dirty="0">
                <a:solidFill>
                  <a:srgbClr val="FF0000"/>
                </a:solidFill>
              </a:rPr>
              <a:t>Chemistry</a:t>
            </a:r>
          </a:p>
          <a:p>
            <a:r>
              <a:rPr lang="en-GB" sz="1000" dirty="0">
                <a:solidFill>
                  <a:srgbClr val="FF0000"/>
                </a:solidFill>
              </a:rPr>
              <a:t>4.6.1 Rate of reaction</a:t>
            </a:r>
          </a:p>
          <a:p>
            <a:r>
              <a:rPr lang="en-GB" sz="1000" dirty="0">
                <a:solidFill>
                  <a:srgbClr val="FF0000"/>
                </a:solidFill>
              </a:rPr>
              <a:t>4.6.2 Reversible reactions and dynamic equilibrium</a:t>
            </a:r>
          </a:p>
          <a:p>
            <a:r>
              <a:rPr lang="en-GB" sz="1000" dirty="0">
                <a:solidFill>
                  <a:srgbClr val="FF0000"/>
                </a:solidFill>
              </a:rPr>
              <a:t>4.7.1 Carbon compounds as fuels and feedstock </a:t>
            </a:r>
          </a:p>
          <a:p>
            <a:r>
              <a:rPr lang="en-GB" sz="1000" dirty="0">
                <a:solidFill>
                  <a:srgbClr val="FF0000"/>
                </a:solidFill>
              </a:rPr>
              <a:t>4.9.1 The composition and evolution of the Earth’s atmosphere </a:t>
            </a:r>
          </a:p>
          <a:p>
            <a:r>
              <a:rPr lang="en-GB" sz="1000" dirty="0">
                <a:solidFill>
                  <a:srgbClr val="FF0000"/>
                </a:solidFill>
              </a:rPr>
              <a:t>4.10.1 Using the Earth’s resources and obtaining potable water </a:t>
            </a:r>
          </a:p>
          <a:p>
            <a:r>
              <a:rPr lang="en-GB" sz="1000" dirty="0">
                <a:solidFill>
                  <a:srgbClr val="FF0000"/>
                </a:solidFill>
              </a:rPr>
              <a:t>4.10.4 The Haber process and the use of NPK fertilisers </a:t>
            </a:r>
          </a:p>
          <a:p>
            <a:endParaRPr lang="en-GB" sz="1000" dirty="0">
              <a:solidFill>
                <a:srgbClr val="FF0000"/>
              </a:solidFill>
            </a:endParaRPr>
          </a:p>
          <a:p>
            <a:r>
              <a:rPr lang="en-GB" sz="1000" dirty="0">
                <a:solidFill>
                  <a:srgbClr val="FF0000"/>
                </a:solidFill>
              </a:rPr>
              <a:t>Required practicals: </a:t>
            </a:r>
          </a:p>
          <a:p>
            <a:r>
              <a:rPr lang="en-GB" sz="1000" dirty="0">
                <a:solidFill>
                  <a:srgbClr val="FF0000"/>
                </a:solidFill>
              </a:rPr>
              <a:t>RP5: Investigate how changes in concentration affect the rates of reactions </a:t>
            </a:r>
          </a:p>
          <a:p>
            <a:r>
              <a:rPr lang="en-GB" sz="1000" dirty="0">
                <a:solidFill>
                  <a:srgbClr val="FF0000"/>
                </a:solidFill>
              </a:rPr>
              <a:t>RP7: Use of chemical tests to identify the ions in unknown single ionic compounds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AE07B1-4BCD-482F-9050-A828076EDAFD}"/>
              </a:ext>
            </a:extLst>
          </p:cNvPr>
          <p:cNvSpPr txBox="1"/>
          <p:nvPr/>
        </p:nvSpPr>
        <p:spPr>
          <a:xfrm>
            <a:off x="6260827" y="4052833"/>
            <a:ext cx="2768875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 dirty="0">
                <a:solidFill>
                  <a:schemeClr val="accent1"/>
                </a:solidFill>
              </a:rPr>
              <a:t>Physics</a:t>
            </a:r>
          </a:p>
          <a:p>
            <a:r>
              <a:rPr lang="en-GB" sz="1000" dirty="0">
                <a:solidFill>
                  <a:schemeClr val="accent1"/>
                </a:solidFill>
              </a:rPr>
              <a:t>4.5.1 Forces and their interactions</a:t>
            </a:r>
          </a:p>
          <a:p>
            <a:r>
              <a:rPr lang="en-GB" sz="1000" dirty="0">
                <a:solidFill>
                  <a:schemeClr val="accent1"/>
                </a:solidFill>
              </a:rPr>
              <a:t>4.5.2 Work done and energy transfer </a:t>
            </a:r>
          </a:p>
          <a:p>
            <a:r>
              <a:rPr lang="en-GB" sz="1000" dirty="0">
                <a:solidFill>
                  <a:schemeClr val="accent1"/>
                </a:solidFill>
              </a:rPr>
              <a:t>4.5.3 Forces and elasticity </a:t>
            </a:r>
          </a:p>
          <a:p>
            <a:r>
              <a:rPr lang="en-GB" sz="1000" dirty="0">
                <a:solidFill>
                  <a:schemeClr val="accent1"/>
                </a:solidFill>
              </a:rPr>
              <a:t>4.5.5 Pressure and pressure differences in fluids </a:t>
            </a:r>
          </a:p>
          <a:p>
            <a:r>
              <a:rPr lang="en-GB" sz="1000" dirty="0">
                <a:solidFill>
                  <a:schemeClr val="accent1"/>
                </a:solidFill>
              </a:rPr>
              <a:t>4.5.6.1 Describing motion along a line </a:t>
            </a:r>
          </a:p>
          <a:p>
            <a:r>
              <a:rPr lang="en-GB" sz="1000" dirty="0">
                <a:solidFill>
                  <a:schemeClr val="accent1"/>
                </a:solidFill>
              </a:rPr>
              <a:t>4.5.7 Momentum </a:t>
            </a:r>
          </a:p>
          <a:p>
            <a:r>
              <a:rPr lang="en-GB" sz="1000" dirty="0">
                <a:solidFill>
                  <a:schemeClr val="accent1"/>
                </a:solidFill>
              </a:rPr>
              <a:t>4.6.1 Waves in air, fluids and solids </a:t>
            </a:r>
          </a:p>
          <a:p>
            <a:r>
              <a:rPr lang="en-GB" sz="1000" dirty="0">
                <a:solidFill>
                  <a:schemeClr val="accent1"/>
                </a:solidFill>
              </a:rPr>
              <a:t>4.8.1 Solar system; stability of orbital motions; satellites </a:t>
            </a:r>
          </a:p>
          <a:p>
            <a:r>
              <a:rPr lang="en-GB" sz="1000" dirty="0">
                <a:solidFill>
                  <a:schemeClr val="accent1"/>
                </a:solidFill>
              </a:rPr>
              <a:t>4.8.2 Red-shift </a:t>
            </a:r>
          </a:p>
          <a:p>
            <a:endParaRPr lang="en-GB" sz="1000" dirty="0">
              <a:solidFill>
                <a:schemeClr val="accent1"/>
              </a:solidFill>
            </a:endParaRPr>
          </a:p>
          <a:p>
            <a:r>
              <a:rPr lang="en-GB" sz="1000" dirty="0">
                <a:solidFill>
                  <a:schemeClr val="accent1"/>
                </a:solidFill>
              </a:rPr>
              <a:t>Required practicals: </a:t>
            </a:r>
          </a:p>
          <a:p>
            <a:r>
              <a:rPr lang="en-GB" sz="1000" dirty="0">
                <a:solidFill>
                  <a:schemeClr val="accent1"/>
                </a:solidFill>
              </a:rPr>
              <a:t>RP9: investigate the reflection of light by different types of surface and the refraction of light by different substances.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3D53675-6FD9-45A6-A18E-55A830889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23826"/>
            <a:ext cx="8839200" cy="759827"/>
          </a:xfrm>
        </p:spPr>
        <p:txBody>
          <a:bodyPr>
            <a:normAutofit fontScale="90000"/>
          </a:bodyPr>
          <a:lstStyle/>
          <a:p>
            <a:pPr algn="ctr"/>
            <a:r>
              <a:rPr lang="en-GB" sz="2400" b="1" dirty="0">
                <a:latin typeface="+mn-lt"/>
              </a:rPr>
              <a:t>AQA Separate Sciences exams (Summer 2022 update)</a:t>
            </a:r>
            <a:br>
              <a:rPr lang="en-GB" sz="2400" b="1" dirty="0">
                <a:latin typeface="+mn-lt"/>
              </a:rPr>
            </a:br>
            <a:r>
              <a:rPr lang="en-GB" sz="2400" b="1" dirty="0">
                <a:latin typeface="+mn-lt"/>
              </a:rPr>
              <a:t> – the following </a:t>
            </a:r>
            <a:r>
              <a:rPr lang="en-GB" sz="2400" b="1" i="1" u="sng" dirty="0">
                <a:latin typeface="+mn-lt"/>
              </a:rPr>
              <a:t>will</a:t>
            </a:r>
            <a:r>
              <a:rPr lang="en-GB" sz="2400" b="1" dirty="0">
                <a:latin typeface="+mn-lt"/>
              </a:rPr>
              <a:t> be assessed 		Triple Science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99EF0D-23B1-4A2B-B2FB-B173A982025A}"/>
              </a:ext>
            </a:extLst>
          </p:cNvPr>
          <p:cNvSpPr txBox="1"/>
          <p:nvPr/>
        </p:nvSpPr>
        <p:spPr>
          <a:xfrm>
            <a:off x="114300" y="892160"/>
            <a:ext cx="12434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Paper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7E65E6-11A5-4194-8FBD-725FE5E7A678}"/>
              </a:ext>
            </a:extLst>
          </p:cNvPr>
          <p:cNvSpPr txBox="1"/>
          <p:nvPr/>
        </p:nvSpPr>
        <p:spPr>
          <a:xfrm>
            <a:off x="114299" y="3969905"/>
            <a:ext cx="11049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/>
            </a:lvl1pPr>
          </a:lstStyle>
          <a:p>
            <a:r>
              <a:rPr lang="en-GB" dirty="0"/>
              <a:t>Paper 2</a:t>
            </a:r>
          </a:p>
        </p:txBody>
      </p:sp>
    </p:spTree>
    <p:extLst>
      <p:ext uri="{BB962C8B-B14F-4D97-AF65-F5344CB8AC3E}">
        <p14:creationId xmlns:p14="http://schemas.microsoft.com/office/powerpoint/2010/main" val="12276657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Combined</a:t>
            </a:r>
          </a:p>
          <a:p>
            <a:pPr marL="0" indent="0">
              <a:buNone/>
            </a:pPr>
            <a:r>
              <a:rPr lang="en-GB" dirty="0"/>
              <a:t>Science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Tiers &amp; grading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486" t="13996" r="14364" b="9048"/>
          <a:stretch/>
        </p:blipFill>
        <p:spPr>
          <a:xfrm>
            <a:off x="3463636" y="195875"/>
            <a:ext cx="5347855" cy="656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83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crete Examples presentations.pdf">
            <a:extLst>
              <a:ext uri="{FF2B5EF4-FFF2-40B4-BE49-F238E27FC236}">
                <a16:creationId xmlns:a16="http://schemas.microsoft.com/office/drawing/2014/main" id="{B2F5FBB3-26CF-46F1-8A81-0637E8F65E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2" t="24912" r="9474" b="2808"/>
          <a:stretch/>
        </p:blipFill>
        <p:spPr>
          <a:xfrm>
            <a:off x="1297244" y="1731195"/>
            <a:ext cx="7846756" cy="5083119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45935F9-F6F0-0E41-A6A3-FE77DBF03457}"/>
              </a:ext>
            </a:extLst>
          </p:cNvPr>
          <p:cNvSpPr/>
          <p:nvPr/>
        </p:nvSpPr>
        <p:spPr>
          <a:xfrm>
            <a:off x="174661" y="1818526"/>
            <a:ext cx="2630184" cy="373979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Know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Master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Apply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*</a:t>
            </a:r>
            <a:r>
              <a:rPr lang="en-US" sz="2400" dirty="0" err="1"/>
              <a:t>Interleve</a:t>
            </a:r>
            <a:endParaRPr lang="en-US" sz="2400" dirty="0"/>
          </a:p>
          <a:p>
            <a:pPr algn="ctr"/>
            <a:r>
              <a:rPr lang="en-US" sz="1200" dirty="0"/>
              <a:t>Grades 7-9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AC89CC-B125-0842-8A45-13E43D44C8AD}"/>
              </a:ext>
            </a:extLst>
          </p:cNvPr>
          <p:cNvSpPr/>
          <p:nvPr/>
        </p:nvSpPr>
        <p:spPr>
          <a:xfrm>
            <a:off x="0" y="1174696"/>
            <a:ext cx="294362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0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do we need to do?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9BB3EC-BA9F-154B-8371-DE977CF9BEC9}"/>
              </a:ext>
            </a:extLst>
          </p:cNvPr>
          <p:cNvSpPr/>
          <p:nvPr/>
        </p:nvSpPr>
        <p:spPr>
          <a:xfrm>
            <a:off x="3938301" y="1174696"/>
            <a:ext cx="223497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0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will we do it?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345024B6-A3D5-D14A-8C66-5F2361195634}"/>
              </a:ext>
            </a:extLst>
          </p:cNvPr>
          <p:cNvSpPr/>
          <p:nvPr/>
        </p:nvSpPr>
        <p:spPr>
          <a:xfrm>
            <a:off x="1297244" y="2725240"/>
            <a:ext cx="284976" cy="400692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A7BAD722-2D51-764D-B0F0-4C32A63FD9AB}"/>
              </a:ext>
            </a:extLst>
          </p:cNvPr>
          <p:cNvSpPr/>
          <p:nvPr/>
        </p:nvSpPr>
        <p:spPr>
          <a:xfrm>
            <a:off x="1297244" y="3488076"/>
            <a:ext cx="284976" cy="400692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8418C85F-82E9-4A45-9A33-0BE2AEFF93E1}"/>
              </a:ext>
            </a:extLst>
          </p:cNvPr>
          <p:cNvSpPr/>
          <p:nvPr/>
        </p:nvSpPr>
        <p:spPr>
          <a:xfrm>
            <a:off x="1297244" y="4181581"/>
            <a:ext cx="284976" cy="400692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101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crete Exampl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472" y="117364"/>
            <a:ext cx="4177915" cy="31334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4182" y="1582340"/>
            <a:ext cx="40178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first time we see information we ‘know’ it, but students must review, revise and consolidate to make sure that they ‘master’ knowledge.</a:t>
            </a:r>
          </a:p>
          <a:p>
            <a:endParaRPr lang="en-GB" dirty="0"/>
          </a:p>
          <a:p>
            <a:r>
              <a:rPr lang="en-GB" dirty="0"/>
              <a:t>This makes identification of question matter easier in exams and saves time.</a:t>
            </a:r>
          </a:p>
        </p:txBody>
      </p:sp>
      <p:pic>
        <p:nvPicPr>
          <p:cNvPr id="4" name="Picture 3" descr="Concrete Example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7" t="47542" r="32222" b="6533"/>
          <a:stretch/>
        </p:blipFill>
        <p:spPr>
          <a:xfrm>
            <a:off x="5767538" y="3233259"/>
            <a:ext cx="2364509" cy="2323624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4FAF006-594D-A84A-B228-C91B7B3945F5}"/>
              </a:ext>
            </a:extLst>
          </p:cNvPr>
          <p:cNvSpPr/>
          <p:nvPr/>
        </p:nvSpPr>
        <p:spPr>
          <a:xfrm>
            <a:off x="102742" y="6083090"/>
            <a:ext cx="5815173" cy="65754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Students must explain science using </a:t>
            </a:r>
            <a:r>
              <a:rPr lang="en-US" i="1" dirty="0">
                <a:solidFill>
                  <a:schemeClr val="tx1"/>
                </a:solidFill>
              </a:rPr>
              <a:t>specific scientific vocabulary.</a:t>
            </a:r>
          </a:p>
        </p:txBody>
      </p:sp>
    </p:spTree>
    <p:extLst>
      <p:ext uri="{BB962C8B-B14F-4D97-AF65-F5344CB8AC3E}">
        <p14:creationId xmlns:p14="http://schemas.microsoft.com/office/powerpoint/2010/main" val="1866043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37CE-638E-7E41-9760-9D73A50F3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21053" y="-135850"/>
            <a:ext cx="8229600" cy="1143000"/>
          </a:xfrm>
        </p:spPr>
        <p:txBody>
          <a:bodyPr/>
          <a:lstStyle/>
          <a:p>
            <a:r>
              <a:rPr lang="en-US" sz="2400" i="1" dirty="0"/>
              <a:t>How can students ‘master’ content?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0FA437-5557-E646-935B-603D10FA4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44" y="747726"/>
            <a:ext cx="2878767" cy="40117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B58E49-E4A4-684C-B31D-F206E00E4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747" y="2421498"/>
            <a:ext cx="3074305" cy="4361379"/>
          </a:xfrm>
          <a:prstGeom prst="rect">
            <a:avLst/>
          </a:prstGeom>
        </p:spPr>
      </p:pic>
      <p:pic>
        <p:nvPicPr>
          <p:cNvPr id="1026" name="Picture 2" descr="Value Pack 1000 A7 Flashcards - Flashcards and Stationery">
            <a:extLst>
              <a:ext uri="{FF2B5EF4-FFF2-40B4-BE49-F238E27FC236}">
                <a16:creationId xmlns:a16="http://schemas.microsoft.com/office/drawing/2014/main" id="{CBCDAB54-664B-6240-9AB0-3E01EAFF8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191" y="876585"/>
            <a:ext cx="2124753" cy="159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3FF70C-DD04-9641-8FB6-4C19631FAC76}"/>
              </a:ext>
            </a:extLst>
          </p:cNvPr>
          <p:cNvSpPr txBox="1"/>
          <p:nvPr/>
        </p:nvSpPr>
        <p:spPr>
          <a:xfrm>
            <a:off x="5948737" y="435650"/>
            <a:ext cx="31027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Flashcards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Look, cover, write, check…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Quiz questions</a:t>
            </a:r>
          </a:p>
        </p:txBody>
      </p:sp>
      <p:pic>
        <p:nvPicPr>
          <p:cNvPr id="1028" name="Picture 4" descr="GCSE Combined Science AQA Revision Question Cards: All-in-one Biology,  Chemistry &amp;amp;amp; Physics | CGP Books">
            <a:extLst>
              <a:ext uri="{FF2B5EF4-FFF2-40B4-BE49-F238E27FC236}">
                <a16:creationId xmlns:a16="http://schemas.microsoft.com/office/drawing/2014/main" id="{BF1DCB64-8969-DD43-B944-65EAF46F0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698" y="4037745"/>
            <a:ext cx="2227479" cy="282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331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ual Cod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386" y="157017"/>
            <a:ext cx="3682232" cy="2761674"/>
          </a:xfrm>
          <a:prstGeom prst="rect">
            <a:avLst/>
          </a:prstGeom>
        </p:spPr>
      </p:pic>
      <p:pic>
        <p:nvPicPr>
          <p:cNvPr id="3" name="Picture 2" descr="Dual Coding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46" b="2356"/>
          <a:stretch/>
        </p:blipFill>
        <p:spPr>
          <a:xfrm>
            <a:off x="1727200" y="2918691"/>
            <a:ext cx="7416800" cy="23973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7091" y="1293091"/>
            <a:ext cx="51585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Active note taking involves turning the material into a different format…</a:t>
            </a:r>
          </a:p>
          <a:p>
            <a:endParaRPr lang="en-GB" dirty="0"/>
          </a:p>
          <a:p>
            <a:r>
              <a:rPr lang="en-GB" dirty="0"/>
              <a:t>Simply copying notes is passive and limited in impact.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241ED94-10D4-6A4B-8FDE-823E31650B81}"/>
              </a:ext>
            </a:extLst>
          </p:cNvPr>
          <p:cNvSpPr/>
          <p:nvPr/>
        </p:nvSpPr>
        <p:spPr>
          <a:xfrm>
            <a:off x="102742" y="6083090"/>
            <a:ext cx="5815173" cy="65754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Students must process information to ensure active learning.</a:t>
            </a:r>
            <a:endParaRPr lang="en-US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21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4EB489-D415-46CB-8910-DA683ECF9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37863"/>
            <a:ext cx="8229600" cy="3700463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/>
              <a:t>So many great YouTube channels for you to use, some of our favourites are;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/>
              <a:t>Cognito </a:t>
            </a:r>
            <a:r>
              <a:rPr lang="en-GB" sz="1800" dirty="0">
                <a:hlinkClick r:id="rId2"/>
              </a:rPr>
              <a:t>https://www.youtube.com/c/Cognitoedu</a:t>
            </a: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 err="1"/>
              <a:t>Fuseschool</a:t>
            </a:r>
            <a:r>
              <a:rPr lang="en-GB" sz="1800" dirty="0"/>
              <a:t> </a:t>
            </a:r>
            <a:r>
              <a:rPr lang="en-GB" sz="1800" dirty="0">
                <a:hlinkClick r:id="rId3"/>
              </a:rPr>
              <a:t>https://www.youtube.com/c/fuseschool/playlists</a:t>
            </a: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 err="1"/>
              <a:t>FreeScienceLessons</a:t>
            </a:r>
            <a:r>
              <a:rPr lang="en-GB" sz="1800" dirty="0"/>
              <a:t> </a:t>
            </a:r>
            <a:r>
              <a:rPr lang="en-GB" sz="1800" dirty="0">
                <a:hlinkClick r:id="rId4"/>
              </a:rPr>
              <a:t>https://www.youtube.com/c/Freesciencelessons</a:t>
            </a: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/>
              <a:t>Required </a:t>
            </a:r>
            <a:r>
              <a:rPr lang="en-GB" sz="1800" dirty="0" err="1"/>
              <a:t>Practicals</a:t>
            </a:r>
            <a:r>
              <a:rPr lang="en-GB" sz="1800" dirty="0"/>
              <a:t> </a:t>
            </a:r>
            <a:r>
              <a:rPr lang="en-GB" sz="1800" dirty="0">
                <a:hlinkClick r:id="rId5"/>
              </a:rPr>
              <a:t>https://www.youtube.com/channel/UC-TM-z1-tmX1iK_H4SxVhww</a:t>
            </a: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BB9B7B-001A-0945-8E25-CF385847EF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8879" y="1602768"/>
            <a:ext cx="3188369" cy="149922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455C939-1267-1E4F-821C-E09F81A66DC7}"/>
              </a:ext>
            </a:extLst>
          </p:cNvPr>
          <p:cNvSpPr txBox="1">
            <a:spLocks/>
          </p:cNvSpPr>
          <p:nvPr/>
        </p:nvSpPr>
        <p:spPr bwMode="auto">
          <a:xfrm>
            <a:off x="567648" y="-77856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600" dirty="0"/>
              <a:t>Useful Science Websites…</a:t>
            </a:r>
          </a:p>
        </p:txBody>
      </p:sp>
    </p:spTree>
    <p:extLst>
      <p:ext uri="{BB962C8B-B14F-4D97-AF65-F5344CB8AC3E}">
        <p14:creationId xmlns:p14="http://schemas.microsoft.com/office/powerpoint/2010/main" val="2811764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37CE-638E-7E41-9760-9D73A50F3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99" y="-259139"/>
            <a:ext cx="8229600" cy="1143000"/>
          </a:xfrm>
        </p:spPr>
        <p:txBody>
          <a:bodyPr/>
          <a:lstStyle/>
          <a:p>
            <a:r>
              <a:rPr lang="en-US" sz="2400" i="1" dirty="0"/>
              <a:t>How can students check that they have mastered content?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1A09F4-15E5-E441-8A71-EC8D5E40F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26" y="883861"/>
            <a:ext cx="3877973" cy="45976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707FAC-EE6A-774E-AA4A-7FEB5448E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83861"/>
            <a:ext cx="4006922" cy="19505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11C250-FF14-6C46-A366-FAFAFC8BD42D}"/>
              </a:ext>
            </a:extLst>
          </p:cNvPr>
          <p:cNvSpPr txBox="1"/>
          <p:nvPr/>
        </p:nvSpPr>
        <p:spPr>
          <a:xfrm>
            <a:off x="4572000" y="3182703"/>
            <a:ext cx="4161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Quick fact recall questions – revision guide, </a:t>
            </a:r>
            <a:r>
              <a:rPr lang="en-US" dirty="0" err="1"/>
              <a:t>Educake</a:t>
            </a:r>
            <a:r>
              <a:rPr lang="en-US" dirty="0"/>
              <a:t> online, definition checks, YouTube Videos with questions.</a:t>
            </a:r>
          </a:p>
        </p:txBody>
      </p:sp>
    </p:spTree>
    <p:extLst>
      <p:ext uri="{BB962C8B-B14F-4D97-AF65-F5344CB8AC3E}">
        <p14:creationId xmlns:p14="http://schemas.microsoft.com/office/powerpoint/2010/main" val="1640820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37CE-638E-7E41-9760-9D73A50F3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99" y="-149516"/>
            <a:ext cx="9041201" cy="1143000"/>
          </a:xfrm>
        </p:spPr>
        <p:txBody>
          <a:bodyPr/>
          <a:lstStyle/>
          <a:p>
            <a:r>
              <a:rPr lang="en-US" sz="2400" i="1" dirty="0"/>
              <a:t>The most important step, </a:t>
            </a:r>
            <a:r>
              <a:rPr lang="en-US" sz="2400" i="1" u="sng" dirty="0"/>
              <a:t>applying knowledge to exam questions</a:t>
            </a:r>
            <a:r>
              <a:rPr lang="en-US" sz="2400" i="1" dirty="0"/>
              <a:t>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49F2B2C-DD4A-514C-9EAB-21119B36042B}"/>
              </a:ext>
            </a:extLst>
          </p:cNvPr>
          <p:cNvSpPr/>
          <p:nvPr/>
        </p:nvSpPr>
        <p:spPr>
          <a:xfrm>
            <a:off x="174661" y="1818526"/>
            <a:ext cx="2630184" cy="373979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Know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Master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Apply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*</a:t>
            </a:r>
            <a:r>
              <a:rPr lang="en-US" sz="2400" dirty="0" err="1"/>
              <a:t>Interleve</a:t>
            </a:r>
            <a:endParaRPr lang="en-US" sz="2400" dirty="0"/>
          </a:p>
          <a:p>
            <a:pPr algn="ctr"/>
            <a:r>
              <a:rPr lang="en-US" sz="1200" dirty="0"/>
              <a:t>Grades 7-9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AC8A89E4-D8CE-0D4C-9A43-CA2B3ADD9384}"/>
              </a:ext>
            </a:extLst>
          </p:cNvPr>
          <p:cNvSpPr/>
          <p:nvPr/>
        </p:nvSpPr>
        <p:spPr>
          <a:xfrm>
            <a:off x="1297244" y="2725240"/>
            <a:ext cx="284976" cy="400692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7FE75CC5-6215-BC49-9011-B8DDE4AEC2B9}"/>
              </a:ext>
            </a:extLst>
          </p:cNvPr>
          <p:cNvSpPr/>
          <p:nvPr/>
        </p:nvSpPr>
        <p:spPr>
          <a:xfrm>
            <a:off x="1297244" y="3488076"/>
            <a:ext cx="284976" cy="400692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AEFFDC8C-55A7-0443-8A1C-3980099F14DB}"/>
              </a:ext>
            </a:extLst>
          </p:cNvPr>
          <p:cNvSpPr/>
          <p:nvPr/>
        </p:nvSpPr>
        <p:spPr>
          <a:xfrm>
            <a:off x="1297244" y="4181581"/>
            <a:ext cx="284976" cy="400692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7269" t="22482" r="4998" b="29915"/>
          <a:stretch/>
        </p:blipFill>
        <p:spPr>
          <a:xfrm>
            <a:off x="2704803" y="1373209"/>
            <a:ext cx="6344687" cy="418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428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DC4ADE4-011D-4ED5-B6E6-740CD79CA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648" y="-77856"/>
            <a:ext cx="8229600" cy="1143000"/>
          </a:xfrm>
        </p:spPr>
        <p:txBody>
          <a:bodyPr/>
          <a:lstStyle/>
          <a:p>
            <a:r>
              <a:rPr lang="en-US" sz="3600" dirty="0"/>
              <a:t>Useful Science Websites…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4EB489-D415-46CB-8910-DA683ECF9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895" y="835177"/>
            <a:ext cx="8229600" cy="3700463"/>
          </a:xfrm>
        </p:spPr>
        <p:txBody>
          <a:bodyPr/>
          <a:lstStyle/>
          <a:p>
            <a:r>
              <a:rPr lang="en-GB" sz="2000" dirty="0"/>
              <a:t>Physics and Maths Tutor: </a:t>
            </a:r>
            <a:r>
              <a:rPr lang="en-GB" sz="2000" dirty="0">
                <a:hlinkClick r:id="rId2"/>
              </a:rPr>
              <a:t>https://www.physicsandmathstutor.com/</a:t>
            </a:r>
            <a:endParaRPr lang="en-GB" sz="2000" dirty="0"/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Summary notes, flashcards, mind maps and practise questions for every topic.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3672AC-D033-084B-A945-EC64CEA83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52" y="2593823"/>
            <a:ext cx="4566227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DD91A3-D2E6-1A4F-82E3-DD9FAF35C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3427" y="3315982"/>
            <a:ext cx="4002321" cy="3429001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2EF3357-FD4C-7C4E-9B72-B846A07EC808}"/>
              </a:ext>
            </a:extLst>
          </p:cNvPr>
          <p:cNvSpPr/>
          <p:nvPr/>
        </p:nvSpPr>
        <p:spPr>
          <a:xfrm>
            <a:off x="4808306" y="3113070"/>
            <a:ext cx="4335694" cy="3744930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5CEEE1-A3FD-3148-9E10-632E0FA76A5F}"/>
              </a:ext>
            </a:extLst>
          </p:cNvPr>
          <p:cNvCxnSpPr/>
          <p:nvPr/>
        </p:nvCxnSpPr>
        <p:spPr>
          <a:xfrm>
            <a:off x="2157573" y="4222679"/>
            <a:ext cx="2526906" cy="410966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4956721"/>
      </p:ext>
    </p:extLst>
  </p:cSld>
  <p:clrMapOvr>
    <a:masterClrMapping/>
  </p:clrMapOvr>
</p:sld>
</file>

<file path=ppt/theme/theme1.xml><?xml version="1.0" encoding="utf-8"?>
<a:theme xmlns:a="http://schemas.openxmlformats.org/drawingml/2006/main" name="TEESDALE PPOINT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ilter">
      <a:maj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ＭＳ 明朝"/>
        <a:font script="Hang" typeface="바탕"/>
        <a:font script="Hans" typeface="华文新魏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4" id="{9BBF04D0-ECE7-C843-8178-5AB139135C43}" vid="{E3337A7D-D7AB-AC49-922D-902859F0E71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F6E2EA2474604F9DA1F2283F7DBCE5" ma:contentTypeVersion="13" ma:contentTypeDescription="Create a new document." ma:contentTypeScope="" ma:versionID="3e5fc837175cc3d03a5af1696d8ef5f3">
  <xsd:schema xmlns:xsd="http://www.w3.org/2001/XMLSchema" xmlns:xs="http://www.w3.org/2001/XMLSchema" xmlns:p="http://schemas.microsoft.com/office/2006/metadata/properties" xmlns:ns2="61dc089f-c1ef-4111-8180-255cc34bb218" xmlns:ns3="a9780011-108a-4a46-aefd-a27951075cbf" targetNamespace="http://schemas.microsoft.com/office/2006/metadata/properties" ma:root="true" ma:fieldsID="bc4b52eac30ae4af8bdb6b30dcffa487" ns2:_="" ns3:_="">
    <xsd:import namespace="61dc089f-c1ef-4111-8180-255cc34bb218"/>
    <xsd:import namespace="a9780011-108a-4a46-aefd-a27951075cb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dc089f-c1ef-4111-8180-255cc34bb2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780011-108a-4a46-aefd-a27951075cb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CBE692-B85B-4D7F-BF20-EEF328240E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dc089f-c1ef-4111-8180-255cc34bb218"/>
    <ds:schemaRef ds:uri="a9780011-108a-4a46-aefd-a27951075c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6E6AB6D-9C07-4C9A-AFC4-52D89B2D7FD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4D77B57-D138-4562-9EE3-1BCB17BA2B1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TEESDALE PPOINT .thmx</Template>
  <TotalTime>1406</TotalTime>
  <Words>1639</Words>
  <Application>Microsoft Office PowerPoint</Application>
  <PresentationFormat>On-screen Show (4:3)</PresentationFormat>
  <Paragraphs>299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TEESDALE PPOINT </vt:lpstr>
      <vt:lpstr>How to revise for GCSE Science</vt:lpstr>
      <vt:lpstr>PowerPoint Presentation</vt:lpstr>
      <vt:lpstr>PowerPoint Presentation</vt:lpstr>
      <vt:lpstr>How can students ‘master’ content?</vt:lpstr>
      <vt:lpstr>PowerPoint Presentation</vt:lpstr>
      <vt:lpstr>PowerPoint Presentation</vt:lpstr>
      <vt:lpstr>How can students check that they have mastered content?</vt:lpstr>
      <vt:lpstr>The most important step, applying knowledge to exam questions.</vt:lpstr>
      <vt:lpstr>Useful Science Websites…</vt:lpstr>
      <vt:lpstr>PowerPoint Presentation</vt:lpstr>
      <vt:lpstr>PowerPoint Presentation</vt:lpstr>
      <vt:lpstr>The key points</vt:lpstr>
      <vt:lpstr>PowerPoint Presentation</vt:lpstr>
      <vt:lpstr>AQA Combined Science exams (Summer 2022 update)  – the following will be assessed   Foundation Tier</vt:lpstr>
      <vt:lpstr>AQA Combined Science exams (Summer 2022 update)  – the following will be assessed   Higher Tier</vt:lpstr>
      <vt:lpstr>AQA Separate Sciences exams (Summer 2022 update)  – the following will be assessed   Triple Science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Safeguarding Update</dc:title>
  <dc:creator>D</dc:creator>
  <cp:lastModifiedBy>Administrator</cp:lastModifiedBy>
  <cp:revision>356</cp:revision>
  <cp:lastPrinted>2019-02-04T16:15:01Z</cp:lastPrinted>
  <dcterms:created xsi:type="dcterms:W3CDTF">2018-08-17T09:23:17Z</dcterms:created>
  <dcterms:modified xsi:type="dcterms:W3CDTF">2022-03-03T10:47:57Z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0x010100A6F6E2EA2474604F9DA1F2283F7DBCE5</vt:lpwstr>
  </property>
</Properties>
</file>