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96" r:id="rId5"/>
    <p:sldId id="297" r:id="rId6"/>
    <p:sldId id="298" r:id="rId7"/>
    <p:sldId id="300" r:id="rId8"/>
    <p:sldId id="299" r:id="rId9"/>
    <p:sldId id="305" r:id="rId10"/>
    <p:sldId id="306" r:id="rId11"/>
    <p:sldId id="301" r:id="rId12"/>
    <p:sldId id="302" r:id="rId13"/>
    <p:sldId id="303" r:id="rId14"/>
    <p:sldId id="304" r:id="rId15"/>
    <p:sldId id="307" r:id="rId1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8963" autoAdjust="0"/>
  </p:normalViewPr>
  <p:slideViewPr>
    <p:cSldViewPr snapToGrid="0" snapToObjects="1">
      <p:cViewPr varScale="1">
        <p:scale>
          <a:sx n="71" d="100"/>
          <a:sy n="71" d="100"/>
        </p:scale>
        <p:origin x="4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ED98-1C3C-4835-969A-4837646EB994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A3E3-FE4B-4AC1-91A7-28287BEDFC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9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9451-54ED-274D-97A4-487C8FBB8045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4D2EF-133E-7141-809B-67D69D7AB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14713" y="6129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9498"/>
            <a:ext cx="7772400" cy="1177819"/>
          </a:xfrm>
        </p:spPr>
        <p:txBody>
          <a:bodyPr/>
          <a:lstStyle>
            <a:lvl1pPr>
              <a:defRPr>
                <a:latin typeface="Rockwell"/>
                <a:cs typeface="Rockwel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7230"/>
            <a:ext cx="6400800" cy="807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303196" y="300160"/>
            <a:ext cx="2468880" cy="68991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208" y="4165283"/>
            <a:ext cx="32944015" cy="4667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783192" y="97643"/>
            <a:ext cx="45686113" cy="6473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0933" y="-858910"/>
            <a:ext cx="45686113" cy="6473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7576" r="3663"/>
          <a:stretch/>
        </p:blipFill>
        <p:spPr>
          <a:xfrm>
            <a:off x="7503462" y="6192073"/>
            <a:ext cx="1183341" cy="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7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174" y="5599518"/>
            <a:ext cx="19081148" cy="27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7EA65AEC-D016-0B4D-B2C5-F967B7FBEB6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genie.co.uk/papers.html" TargetMode="External"/><Relationship Id="rId2" Type="http://schemas.openxmlformats.org/officeDocument/2006/relationships/hyperlink" Target="https://qualifications.pearson.com/content/dam/pdf/GCSE/mathematics/2015/teaching-and-learning-materials/W73038_GCSE_Mathematics_1MA1_AN_Accessible_version_V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sgenie.co.uk/gcs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WHEN do I need to use each skill – application to exam questions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33" y="2497591"/>
            <a:ext cx="5058909" cy="2345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12" y="2497591"/>
            <a:ext cx="5279105" cy="2827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89" y="1917247"/>
            <a:ext cx="5474153" cy="48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9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714" y="522514"/>
            <a:ext cx="3947886" cy="5603649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u="sng" dirty="0" smtClean="0"/>
              <a:t>Lessons</a:t>
            </a:r>
          </a:p>
          <a:p>
            <a:r>
              <a:rPr lang="en-GB" sz="2000" dirty="0" smtClean="0"/>
              <a:t>Key skills sheets: targeted for each skills set and by paper</a:t>
            </a:r>
          </a:p>
          <a:p>
            <a:endParaRPr lang="en-GB" sz="2000" dirty="0" smtClean="0"/>
          </a:p>
          <a:p>
            <a:r>
              <a:rPr lang="en-GB" sz="2000" dirty="0" smtClean="0"/>
              <a:t>Exam style practise in lessons: previous exam questions to build familiarity and exposure</a:t>
            </a:r>
          </a:p>
          <a:p>
            <a:endParaRPr lang="en-GB" sz="2000" dirty="0" smtClean="0"/>
          </a:p>
          <a:p>
            <a:r>
              <a:rPr lang="en-GB" sz="2000" dirty="0" smtClean="0"/>
              <a:t>Exam papers with full solutions 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22514"/>
            <a:ext cx="4038600" cy="5603649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u="sng" dirty="0" smtClean="0"/>
              <a:t>Outside of lessons</a:t>
            </a:r>
          </a:p>
          <a:p>
            <a:r>
              <a:rPr lang="en-GB" sz="2000" dirty="0" smtClean="0"/>
              <a:t>Revision sessions on Tuesday after school</a:t>
            </a:r>
          </a:p>
          <a:p>
            <a:endParaRPr lang="en-GB" sz="2000" dirty="0"/>
          </a:p>
          <a:p>
            <a:r>
              <a:rPr lang="en-GB" sz="2000" dirty="0" smtClean="0"/>
              <a:t>Revision task Tuesday form time</a:t>
            </a:r>
          </a:p>
          <a:p>
            <a:endParaRPr lang="en-GB" sz="2000" dirty="0"/>
          </a:p>
          <a:p>
            <a:r>
              <a:rPr lang="en-GB" sz="2000" dirty="0" smtClean="0"/>
              <a:t>Exam packs (ready for after the mocks) with worked solutions will be uploaded to POD and Teams</a:t>
            </a:r>
          </a:p>
          <a:p>
            <a:endParaRPr lang="en-GB" sz="2000" dirty="0"/>
          </a:p>
          <a:p>
            <a:r>
              <a:rPr lang="en-GB" sz="2000" dirty="0" smtClean="0"/>
              <a:t>HM and video tutorials online</a:t>
            </a:r>
          </a:p>
        </p:txBody>
      </p:sp>
    </p:spTree>
    <p:extLst>
      <p:ext uri="{BB962C8B-B14F-4D97-AF65-F5344CB8AC3E}">
        <p14:creationId xmlns:p14="http://schemas.microsoft.com/office/powerpoint/2010/main" val="20887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417638"/>
            <a:ext cx="8875058" cy="388302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qualifications.pearson.com/content/dam/pdf/GCSE/mathematics/2015/teaching-and-learning-materials/W73038_GCSE_Mathematics_1MA1_AN_Accessible_version_V2.pdf</a:t>
            </a:r>
            <a:r>
              <a:rPr lang="en-GB" sz="1600" dirty="0" smtClean="0"/>
              <a:t> </a:t>
            </a:r>
          </a:p>
          <a:p>
            <a:pPr marL="0" indent="0">
              <a:buNone/>
            </a:pPr>
            <a:r>
              <a:rPr lang="en-GB" sz="1600" dirty="0" smtClean="0"/>
              <a:t>Advance information for GCSE content list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Practice papers (although these will include content we know is not on the exam)</a:t>
            </a:r>
          </a:p>
          <a:p>
            <a:pPr marL="0" indent="0">
              <a:buNone/>
            </a:pPr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www.mathsgenie.co.uk/papers.html</a:t>
            </a:r>
            <a:r>
              <a:rPr lang="en-GB" sz="1600" dirty="0" smtClean="0"/>
              <a:t>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Topic Packs </a:t>
            </a:r>
          </a:p>
          <a:p>
            <a:pPr marL="0" indent="0">
              <a:buNone/>
            </a:pPr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www.mathsgenie.co.uk/gcse.html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Keep checking your Teams page and POD for the Topic packs that we are creating that are SPECIFICALLY for content we know is on the exam!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45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Higher Tier – 3 x 90 minute papers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P1 is a non calculator paper</a:t>
            </a:r>
          </a:p>
          <a:p>
            <a:pPr marL="0" indent="0">
              <a:buNone/>
            </a:pPr>
            <a:r>
              <a:rPr lang="en-GB" sz="2400" dirty="0" smtClean="0"/>
              <a:t>P2 and P3 are calculator papers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5" y="3480594"/>
            <a:ext cx="8054790" cy="13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for 2022…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Formula sheet</a:t>
            </a:r>
          </a:p>
          <a:p>
            <a:r>
              <a:rPr lang="en-GB" i="1" dirty="0" smtClean="0"/>
              <a:t>“Content lists” </a:t>
            </a:r>
            <a:r>
              <a:rPr lang="en-GB" dirty="0" smtClean="0"/>
              <a:t>for each paper</a:t>
            </a:r>
          </a:p>
          <a:p>
            <a:endParaRPr lang="en-GB" dirty="0" smtClean="0"/>
          </a:p>
          <a:p>
            <a:pPr marL="0" indent="0" algn="r">
              <a:buNone/>
            </a:pPr>
            <a:r>
              <a:rPr lang="en-GB" sz="2400" dirty="0" smtClean="0"/>
              <a:t>…still around 90% of content is on the list!</a:t>
            </a:r>
          </a:p>
          <a:p>
            <a:pPr marL="0" indent="0" algn="r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All will be posted onto Teams after the Spring mock exams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17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59963"/>
            <a:ext cx="8327932" cy="33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2" y="133069"/>
            <a:ext cx="8148357" cy="50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46" y="453837"/>
            <a:ext cx="8104116" cy="1845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247" y="2998694"/>
            <a:ext cx="7194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Alongside these formulae, you will be given specific other formulae to be used in a specific question, such as volume of a cone or sphere and the curved SA of a cone or sphere. </a:t>
            </a:r>
          </a:p>
        </p:txBody>
      </p:sp>
    </p:spTree>
    <p:extLst>
      <p:ext uri="{BB962C8B-B14F-4D97-AF65-F5344CB8AC3E}">
        <p14:creationId xmlns:p14="http://schemas.microsoft.com/office/powerpoint/2010/main" val="22436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72295"/>
              </p:ext>
            </p:extLst>
          </p:nvPr>
        </p:nvGraphicFramePr>
        <p:xfrm>
          <a:off x="161365" y="191343"/>
          <a:ext cx="8834717" cy="5919790"/>
        </p:xfrm>
        <a:graphic>
          <a:graphicData uri="http://schemas.openxmlformats.org/drawingml/2006/table">
            <a:tbl>
              <a:tblPr firstRow="1" firstCol="1" bandRow="1"/>
              <a:tblGrid>
                <a:gridCol w="853196">
                  <a:extLst>
                    <a:ext uri="{9D8B030D-6E8A-4147-A177-3AD203B41FA5}">
                      <a16:colId xmlns:a16="http://schemas.microsoft.com/office/drawing/2014/main" val="4210820435"/>
                    </a:ext>
                  </a:extLst>
                </a:gridCol>
                <a:gridCol w="1169706">
                  <a:extLst>
                    <a:ext uri="{9D8B030D-6E8A-4147-A177-3AD203B41FA5}">
                      <a16:colId xmlns:a16="http://schemas.microsoft.com/office/drawing/2014/main" val="659652661"/>
                    </a:ext>
                  </a:extLst>
                </a:gridCol>
                <a:gridCol w="1238513">
                  <a:extLst>
                    <a:ext uri="{9D8B030D-6E8A-4147-A177-3AD203B41FA5}">
                      <a16:colId xmlns:a16="http://schemas.microsoft.com/office/drawing/2014/main" val="252520014"/>
                    </a:ext>
                  </a:extLst>
                </a:gridCol>
                <a:gridCol w="3341091">
                  <a:extLst>
                    <a:ext uri="{9D8B030D-6E8A-4147-A177-3AD203B41FA5}">
                      <a16:colId xmlns:a16="http://schemas.microsoft.com/office/drawing/2014/main" val="3779073609"/>
                    </a:ext>
                  </a:extLst>
                </a:gridCol>
                <a:gridCol w="2232211">
                  <a:extLst>
                    <a:ext uri="{9D8B030D-6E8A-4147-A177-3AD203B41FA5}">
                      <a16:colId xmlns:a16="http://schemas.microsoft.com/office/drawing/2014/main" val="2250897605"/>
                    </a:ext>
                  </a:extLst>
                </a:gridCol>
              </a:tblGrid>
              <a:tr h="155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569557"/>
                  </a:ext>
                </a:extLst>
              </a:tr>
              <a:tr h="311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 your key formulae and facts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 each topic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 exam-style questions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 papers and mixing topics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support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366615"/>
                  </a:ext>
                </a:extLst>
              </a:tr>
              <a:tr h="1161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Look/cover/write/check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Flash cards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 and practise key topics on Hegarty Maths (or from a revision guide with practise questions)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exam pack on that topic (see POD) to make sure you are 100% with the exam style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 lots of past papers so you can jump between topics, recognise key instructions and pick up marks!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Attend </a:t>
                      </a:r>
                      <a:r>
                        <a:rPr lang="en-GB" sz="1100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 of the week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sessions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 Lunch and after school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132470"/>
                  </a:ext>
                </a:extLst>
              </a:tr>
              <a:tr h="126963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10mins every week – carefully check your answers – no mistakes!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your notes clearly with diagrams if they help.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 some questions…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 your working clearly.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 your answers and keep trying until you’ve cracked it!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pack of exam questions for the topic…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 answers q by q – where can you pick up marks?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 more questions and check as you go.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CLASS: EVERY THURSDAY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 to complete as many of the questions as you can – try to pick up at least one mark on </a:t>
                      </a:r>
                      <a:r>
                        <a:rPr lang="en-GB" sz="1100" b="1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</a:t>
                      </a: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question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the time carefully – work by yourself and see what you can do yourself in the time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Listen and watch the answers carefully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your corrections in carefully and make sure you understand each line.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will be given a “core skills” 5 quick questions on the topic of the week.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Attempt the questions.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teacher will show you how to complete the skill.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the full corrections out for each skill – these will be useful for further revision.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Attempt some more questions from POD (see step 3) and in the after school session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Keep your skills sharp with Key Skills sheets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50986"/>
                  </a:ext>
                </a:extLst>
              </a:tr>
              <a:tr h="1996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HOME: EVERY WEEK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 to complete as many of the questions as you can – try to pick up at least one mark on </a:t>
                      </a:r>
                      <a:r>
                        <a:rPr lang="en-GB" sz="1100" b="1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</a:t>
                      </a: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question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your notes/revision guide to give you a prompt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help with questions you don’t understand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 answers carefully – watch the video solutions/read through solutions on Teams when you need more than a quick fix.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your corrections in carefully and make sure you understand each line.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dirty="0">
                          <a:solidFill>
                            <a:srgbClr val="FC22B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in your effort each Friday and check any feedback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69" marR="42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09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990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What do I need to know – recall of facts </a:t>
            </a:r>
            <a:r>
              <a:rPr lang="en-GB" sz="2400" smtClean="0"/>
              <a:t>and rules - LCWC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Angle rules</a:t>
            </a:r>
          </a:p>
          <a:p>
            <a:r>
              <a:rPr lang="en-GB" sz="2400" dirty="0" smtClean="0"/>
              <a:t>Laws of indices</a:t>
            </a:r>
          </a:p>
          <a:p>
            <a:r>
              <a:rPr lang="en-GB" sz="2400" dirty="0" smtClean="0"/>
              <a:t>Circle theorems </a:t>
            </a:r>
          </a:p>
          <a:p>
            <a:r>
              <a:rPr lang="en-GB" sz="2400" dirty="0" smtClean="0"/>
              <a:t>Similarity rules </a:t>
            </a:r>
          </a:p>
          <a:p>
            <a:r>
              <a:rPr lang="en-GB" sz="2400" dirty="0" smtClean="0"/>
              <a:t>Frequency density</a:t>
            </a:r>
          </a:p>
          <a:p>
            <a:r>
              <a:rPr lang="en-GB" sz="2400" dirty="0" smtClean="0"/>
              <a:t>Compound measure formulae</a:t>
            </a:r>
          </a:p>
          <a:p>
            <a:r>
              <a:rPr lang="en-GB" sz="2400" dirty="0" smtClean="0"/>
              <a:t>Sets in a Venn diagram from set notation</a:t>
            </a:r>
          </a:p>
        </p:txBody>
      </p:sp>
    </p:spTree>
    <p:extLst>
      <p:ext uri="{BB962C8B-B14F-4D97-AF65-F5344CB8AC3E}">
        <p14:creationId xmlns:p14="http://schemas.microsoft.com/office/powerpoint/2010/main" val="38433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What do I need to be able to do – core skills for each topic</a:t>
            </a:r>
          </a:p>
          <a:p>
            <a:pPr marL="0" indent="0">
              <a:buNone/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 smtClean="0"/>
              <a:t>Solve simultaneous equations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Calculate an interior angle in a regular polygon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Add/subtract algebraic fractions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Calculate a formula from direct or inverse proportion</a:t>
            </a:r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>
              <a:lnSpc>
                <a:spcPct val="15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5191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ESDALE PPOI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9BBF04D0-ECE7-C843-8178-5AB139135C43}" vid="{E3337A7D-D7AB-AC49-922D-902859F0E7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1dc089f-c1ef-4111-8180-255cc34bb21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6E2EA2474604F9DA1F2283F7DBCE5" ma:contentTypeVersion="13" ma:contentTypeDescription="Create a new document." ma:contentTypeScope="" ma:versionID="dcaee95d0e6ed65179a3fe377dcaefb2">
  <xsd:schema xmlns:xsd="http://www.w3.org/2001/XMLSchema" xmlns:xs="http://www.w3.org/2001/XMLSchema" xmlns:p="http://schemas.microsoft.com/office/2006/metadata/properties" xmlns:ns2="61dc089f-c1ef-4111-8180-255cc34bb218" xmlns:ns3="a9780011-108a-4a46-aefd-a27951075cbf" targetNamespace="http://schemas.microsoft.com/office/2006/metadata/properties" ma:root="true" ma:fieldsID="1056b01d27db4f6036e8516c9a0c05d8" ns2:_="" ns3:_="">
    <xsd:import namespace="61dc089f-c1ef-4111-8180-255cc34bb218"/>
    <xsd:import namespace="a9780011-108a-4a46-aefd-a27951075c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c089f-c1ef-4111-8180-255cc34bb2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80011-108a-4a46-aefd-a27951075c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08F2E4-0B59-4C62-A465-035AA6C8CD03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61dc089f-c1ef-4111-8180-255cc34bb218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a9780011-108a-4a46-aefd-a27951075cb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D803B0-5C65-47AF-8674-134869446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c089f-c1ef-4111-8180-255cc34bb218"/>
    <ds:schemaRef ds:uri="a9780011-108a-4a46-aefd-a27951075c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4072B6-D68D-4107-B705-712095F6FC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TEESDALE PPOINT .thmx</Template>
  <TotalTime>1263</TotalTime>
  <Words>738</Words>
  <Application>Microsoft Office PowerPoint</Application>
  <PresentationFormat>On-screen Show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Myriad Pro</vt:lpstr>
      <vt:lpstr>Rockwell</vt:lpstr>
      <vt:lpstr>Times New Roman</vt:lpstr>
      <vt:lpstr>TEESDALE PPOINT </vt:lpstr>
      <vt:lpstr>Maths </vt:lpstr>
      <vt:lpstr>Exams</vt:lpstr>
      <vt:lpstr>Changes for 2022…</vt:lpstr>
      <vt:lpstr>PowerPoint Presentation</vt:lpstr>
      <vt:lpstr>PowerPoint Presentation</vt:lpstr>
      <vt:lpstr>PowerPoint Presentation</vt:lpstr>
      <vt:lpstr>PowerPoint Presentation</vt:lpstr>
      <vt:lpstr>Maths revision</vt:lpstr>
      <vt:lpstr>Maths revision</vt:lpstr>
      <vt:lpstr>Maths revision</vt:lpstr>
      <vt:lpstr>PowerPoint Presentation</vt:lpstr>
      <vt:lpstr>Useful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Update</dc:title>
  <dc:creator>D</dc:creator>
  <cp:lastModifiedBy>J Turner</cp:lastModifiedBy>
  <cp:revision>334</cp:revision>
  <cp:lastPrinted>2019-02-04T16:15:01Z</cp:lastPrinted>
  <dcterms:created xsi:type="dcterms:W3CDTF">2018-08-17T09:23:17Z</dcterms:created>
  <dcterms:modified xsi:type="dcterms:W3CDTF">2022-03-03T16:23:08Z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0x010100A6F6E2EA2474604F9DA1F2283F7DBCE5</vt:lpwstr>
  </property>
</Properties>
</file>