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91" r:id="rId2"/>
    <p:sldId id="294" r:id="rId3"/>
    <p:sldId id="293" r:id="rId4"/>
    <p:sldId id="292" r:id="rId5"/>
    <p:sldId id="296" r:id="rId6"/>
    <p:sldId id="295" r:id="rId7"/>
    <p:sldId id="301" r:id="rId8"/>
    <p:sldId id="297" r:id="rId9"/>
    <p:sldId id="300" r:id="rId10"/>
    <p:sldId id="298" r:id="rId11"/>
    <p:sldId id="299" r:id="rId12"/>
    <p:sldId id="302" r:id="rId13"/>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8963" autoAdjust="0"/>
  </p:normalViewPr>
  <p:slideViewPr>
    <p:cSldViewPr snapToGrid="0" snapToObjects="1">
      <p:cViewPr varScale="1">
        <p:scale>
          <a:sx n="104" d="100"/>
          <a:sy n="104" d="100"/>
        </p:scale>
        <p:origin x="1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8555"/>
          </a:xfrm>
          <a:prstGeom prst="rect">
            <a:avLst/>
          </a:prstGeom>
        </p:spPr>
        <p:txBody>
          <a:bodyPr vert="horz" lIns="91449" tIns="45725" rIns="91449" bIns="45725" rtlCol="0"/>
          <a:lstStyle>
            <a:lvl1pPr algn="l">
              <a:defRPr sz="1200"/>
            </a:lvl1pPr>
          </a:lstStyle>
          <a:p>
            <a:endParaRPr lang="en-GB" dirty="0"/>
          </a:p>
        </p:txBody>
      </p:sp>
      <p:sp>
        <p:nvSpPr>
          <p:cNvPr id="3" name="Date Placeholder 2"/>
          <p:cNvSpPr>
            <a:spLocks noGrp="1"/>
          </p:cNvSpPr>
          <p:nvPr>
            <p:ph type="dt" sz="quarter" idx="1"/>
          </p:nvPr>
        </p:nvSpPr>
        <p:spPr>
          <a:xfrm>
            <a:off x="3850587" y="0"/>
            <a:ext cx="2947088" cy="498555"/>
          </a:xfrm>
          <a:prstGeom prst="rect">
            <a:avLst/>
          </a:prstGeom>
        </p:spPr>
        <p:txBody>
          <a:bodyPr vert="horz" lIns="91449" tIns="45725" rIns="91449" bIns="45725" rtlCol="0"/>
          <a:lstStyle>
            <a:lvl1pPr algn="r">
              <a:defRPr sz="1200"/>
            </a:lvl1pPr>
          </a:lstStyle>
          <a:p>
            <a:fld id="{6D61ED98-1C3C-4835-969A-4837646EB994}" type="datetimeFigureOut">
              <a:rPr lang="en-GB" smtClean="0"/>
              <a:t>17/02/2022</a:t>
            </a:fld>
            <a:endParaRPr lang="en-GB" dirty="0"/>
          </a:p>
        </p:txBody>
      </p:sp>
      <p:sp>
        <p:nvSpPr>
          <p:cNvPr id="4" name="Footer Placeholder 3"/>
          <p:cNvSpPr>
            <a:spLocks noGrp="1"/>
          </p:cNvSpPr>
          <p:nvPr>
            <p:ph type="ftr" sz="quarter" idx="2"/>
          </p:nvPr>
        </p:nvSpPr>
        <p:spPr>
          <a:xfrm>
            <a:off x="0" y="9431259"/>
            <a:ext cx="2947088" cy="498555"/>
          </a:xfrm>
          <a:prstGeom prst="rect">
            <a:avLst/>
          </a:prstGeom>
        </p:spPr>
        <p:txBody>
          <a:bodyPr vert="horz" lIns="91449" tIns="45725" rIns="91449" bIns="4572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587" y="9431259"/>
            <a:ext cx="2947088" cy="498555"/>
          </a:xfrm>
          <a:prstGeom prst="rect">
            <a:avLst/>
          </a:prstGeom>
        </p:spPr>
        <p:txBody>
          <a:bodyPr vert="horz" lIns="91449" tIns="45725" rIns="91449" bIns="45725" rtlCol="0" anchor="b"/>
          <a:lstStyle>
            <a:lvl1pPr algn="r">
              <a:defRPr sz="1200"/>
            </a:lvl1pPr>
          </a:lstStyle>
          <a:p>
            <a:fld id="{6500A3E3-FE4B-4AC1-91A7-28287BEDFC04}" type="slidenum">
              <a:rPr lang="en-GB" smtClean="0"/>
              <a:t>‹#›</a:t>
            </a:fld>
            <a:endParaRPr lang="en-GB" dirty="0"/>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US" dirty="0"/>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fld id="{14BE9451-54ED-274D-97A4-487C8FBB8045}" type="datetimeFigureOut">
              <a:rPr lang="en-US" smtClean="0"/>
              <a:t>2/17/2022</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US" dirty="0"/>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F034D2EF-133E-7141-809B-67D69D7AB675}" type="slidenum">
              <a:rPr lang="en-US" smtClean="0"/>
              <a:t>‹#›</a:t>
            </a:fld>
            <a:endParaRPr lang="en-US" dirty="0"/>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dirty="0"/>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dirty="0"/>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553" r="2928" b="15379"/>
          <a:stretch/>
        </p:blipFill>
        <p:spPr>
          <a:xfrm>
            <a:off x="1191491" y="847879"/>
            <a:ext cx="7462982" cy="4740121"/>
          </a:xfrm>
          <a:prstGeom prst="rect">
            <a:avLst/>
          </a:prstGeom>
        </p:spPr>
      </p:pic>
      <p:sp>
        <p:nvSpPr>
          <p:cNvPr id="3" name="Rectangle 2"/>
          <p:cNvSpPr/>
          <p:nvPr/>
        </p:nvSpPr>
        <p:spPr>
          <a:xfrm>
            <a:off x="3265055" y="318808"/>
            <a:ext cx="5389418" cy="461665"/>
          </a:xfrm>
          <a:prstGeom prst="rect">
            <a:avLst/>
          </a:prstGeom>
        </p:spPr>
        <p:txBody>
          <a:bodyPr wrap="square">
            <a:spAutoFit/>
          </a:bodyPr>
          <a:lstStyle/>
          <a:p>
            <a:r>
              <a:rPr lang="en-GB" sz="1200" dirty="0">
                <a:solidFill>
                  <a:schemeClr val="tx2">
                    <a:lumMod val="60000"/>
                    <a:lumOff val="40000"/>
                  </a:schemeClr>
                </a:solidFill>
              </a:rPr>
              <a:t>https://www.aqa.org.uk/subjects/art-and-design/as-and-a-level/art-and-design-7201/changes-for-2022</a:t>
            </a:r>
          </a:p>
        </p:txBody>
      </p:sp>
      <p:pic>
        <p:nvPicPr>
          <p:cNvPr id="4" name="Picture 3"/>
          <p:cNvPicPr>
            <a:picLocks noChangeAspect="1"/>
          </p:cNvPicPr>
          <p:nvPr/>
        </p:nvPicPr>
        <p:blipFill rotWithShape="1">
          <a:blip r:embed="rId3"/>
          <a:srcRect t="25207" r="1379" b="59966"/>
          <a:stretch/>
        </p:blipFill>
        <p:spPr>
          <a:xfrm>
            <a:off x="1191491" y="5588000"/>
            <a:ext cx="7462981" cy="897645"/>
          </a:xfrm>
          <a:prstGeom prst="rect">
            <a:avLst/>
          </a:prstGeom>
        </p:spPr>
      </p:pic>
    </p:spTree>
    <p:extLst>
      <p:ext uri="{BB962C8B-B14F-4D97-AF65-F5344CB8AC3E}">
        <p14:creationId xmlns:p14="http://schemas.microsoft.com/office/powerpoint/2010/main" val="254199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308" y="4992347"/>
            <a:ext cx="6987310" cy="369332"/>
          </a:xfrm>
          <a:prstGeom prst="rect">
            <a:avLst/>
          </a:prstGeom>
        </p:spPr>
        <p:txBody>
          <a:bodyPr wrap="square">
            <a:spAutoFit/>
          </a:bodyPr>
          <a:lstStyle/>
          <a:p>
            <a:r>
              <a:rPr lang="en-GB" dirty="0"/>
              <a:t>https://printsales.thephotographersgallery.org.uk/artists/</a:t>
            </a:r>
          </a:p>
        </p:txBody>
      </p:sp>
      <p:pic>
        <p:nvPicPr>
          <p:cNvPr id="3" name="Picture 2"/>
          <p:cNvPicPr>
            <a:picLocks noChangeAspect="1"/>
          </p:cNvPicPr>
          <p:nvPr/>
        </p:nvPicPr>
        <p:blipFill rotWithShape="1">
          <a:blip r:embed="rId2"/>
          <a:srcRect t="7692" r="2145" b="20995"/>
          <a:stretch/>
        </p:blipFill>
        <p:spPr>
          <a:xfrm>
            <a:off x="1246909" y="926052"/>
            <a:ext cx="6954982" cy="4054764"/>
          </a:xfrm>
          <a:prstGeom prst="rect">
            <a:avLst/>
          </a:prstGeom>
        </p:spPr>
      </p:pic>
    </p:spTree>
    <p:extLst>
      <p:ext uri="{BB962C8B-B14F-4D97-AF65-F5344CB8AC3E}">
        <p14:creationId xmlns:p14="http://schemas.microsoft.com/office/powerpoint/2010/main" val="32589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263" r="30575" b="8690"/>
          <a:stretch/>
        </p:blipFill>
        <p:spPr>
          <a:xfrm>
            <a:off x="2946401" y="434109"/>
            <a:ext cx="5652655" cy="5474534"/>
          </a:xfrm>
          <a:prstGeom prst="rect">
            <a:avLst/>
          </a:prstGeom>
        </p:spPr>
      </p:pic>
      <p:sp>
        <p:nvSpPr>
          <p:cNvPr id="3" name="Rectangle 2"/>
          <p:cNvSpPr/>
          <p:nvPr/>
        </p:nvSpPr>
        <p:spPr>
          <a:xfrm>
            <a:off x="157019" y="6301617"/>
            <a:ext cx="6331527" cy="369332"/>
          </a:xfrm>
          <a:prstGeom prst="rect">
            <a:avLst/>
          </a:prstGeom>
        </p:spPr>
        <p:txBody>
          <a:bodyPr wrap="square">
            <a:spAutoFit/>
          </a:bodyPr>
          <a:lstStyle/>
          <a:p>
            <a:r>
              <a:rPr lang="en-GB" dirty="0"/>
              <a:t>https://www.thisiscolossal.com/category/photography/</a:t>
            </a:r>
          </a:p>
        </p:txBody>
      </p:sp>
    </p:spTree>
    <p:extLst>
      <p:ext uri="{BB962C8B-B14F-4D97-AF65-F5344CB8AC3E}">
        <p14:creationId xmlns:p14="http://schemas.microsoft.com/office/powerpoint/2010/main" val="40578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Deadlines</a:t>
            </a:r>
            <a:endParaRPr lang="en-GB" dirty="0"/>
          </a:p>
        </p:txBody>
      </p:sp>
      <p:sp>
        <p:nvSpPr>
          <p:cNvPr id="3" name="Content Placeholder 2"/>
          <p:cNvSpPr>
            <a:spLocks noGrp="1"/>
          </p:cNvSpPr>
          <p:nvPr>
            <p:ph idx="1"/>
          </p:nvPr>
        </p:nvSpPr>
        <p:spPr/>
        <p:txBody>
          <a:bodyPr/>
          <a:lstStyle/>
          <a:p>
            <a:r>
              <a:rPr lang="en-GB" dirty="0" smtClean="0"/>
              <a:t>Essay due in Friday 8</a:t>
            </a:r>
            <a:r>
              <a:rPr lang="en-GB" baseline="30000" dirty="0" smtClean="0"/>
              <a:t>th</a:t>
            </a:r>
            <a:r>
              <a:rPr lang="en-GB" dirty="0" smtClean="0"/>
              <a:t> April</a:t>
            </a:r>
          </a:p>
          <a:p>
            <a:endParaRPr lang="en-GB" dirty="0"/>
          </a:p>
          <a:p>
            <a:r>
              <a:rPr lang="en-GB" dirty="0" smtClean="0"/>
              <a:t>Final date for completion Friday 20</a:t>
            </a:r>
            <a:r>
              <a:rPr lang="en-GB" baseline="30000" dirty="0" smtClean="0"/>
              <a:t>th</a:t>
            </a:r>
            <a:r>
              <a:rPr lang="en-GB" dirty="0" smtClean="0"/>
              <a:t> May and submission of all sketchbooks/ folders from the beginning of the course </a:t>
            </a:r>
            <a:endParaRPr lang="en-GB" dirty="0"/>
          </a:p>
        </p:txBody>
      </p:sp>
    </p:spTree>
    <p:extLst>
      <p:ext uri="{BB962C8B-B14F-4D97-AF65-F5344CB8AC3E}">
        <p14:creationId xmlns:p14="http://schemas.microsoft.com/office/powerpoint/2010/main" val="221079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526" y="945231"/>
            <a:ext cx="8340438" cy="4339650"/>
          </a:xfrm>
          <a:prstGeom prst="rect">
            <a:avLst/>
          </a:prstGeom>
        </p:spPr>
        <p:txBody>
          <a:bodyPr wrap="square">
            <a:spAutoFit/>
          </a:bodyPr>
          <a:lstStyle/>
          <a:p>
            <a:r>
              <a:rPr lang="en-GB" sz="2400" dirty="0">
                <a:solidFill>
                  <a:srgbClr val="412878"/>
                </a:solidFill>
                <a:latin typeface="AQAChevinMedium"/>
              </a:rPr>
              <a:t>Component 1: Personal investigation</a:t>
            </a:r>
          </a:p>
          <a:p>
            <a:r>
              <a:rPr lang="en-GB" sz="1200" dirty="0">
                <a:solidFill>
                  <a:srgbClr val="4B4B4B"/>
                </a:solidFill>
                <a:latin typeface="Verdana" panose="020B0604030504040204" pitchFamily="34" charset="0"/>
              </a:rPr>
              <a:t>This is a practical investigation supported by written material</a:t>
            </a:r>
            <a:r>
              <a:rPr lang="en-GB" sz="1200" dirty="0" smtClean="0">
                <a:solidFill>
                  <a:srgbClr val="4B4B4B"/>
                </a:solidFill>
                <a:latin typeface="Verdana" panose="020B0604030504040204" pitchFamily="34" charset="0"/>
              </a:rPr>
              <a:t>.</a:t>
            </a:r>
          </a:p>
          <a:p>
            <a:endParaRPr lang="en-GB" sz="1200" dirty="0">
              <a:solidFill>
                <a:srgbClr val="4B4B4B"/>
              </a:solidFill>
              <a:latin typeface="Verdana" panose="020B0604030504040204" pitchFamily="34" charset="0"/>
            </a:endParaRPr>
          </a:p>
          <a:p>
            <a:r>
              <a:rPr lang="en-GB" sz="1200" dirty="0">
                <a:solidFill>
                  <a:srgbClr val="4B4B4B"/>
                </a:solidFill>
                <a:latin typeface="Verdana" panose="020B0604030504040204" pitchFamily="34" charset="0"/>
              </a:rPr>
              <a:t>Students are required to conduct a practical investigation, into an idea, issue, concept or theme, supported by written material. The focus of the investigation must be identified independently by the student and must lead to a finished outcome or a series of related finished outcomes.</a:t>
            </a:r>
          </a:p>
          <a:p>
            <a:r>
              <a:rPr lang="en-GB" sz="1200" dirty="0">
                <a:solidFill>
                  <a:srgbClr val="4B4B4B"/>
                </a:solidFill>
                <a:latin typeface="Verdana" panose="020B0604030504040204" pitchFamily="34" charset="0"/>
              </a:rPr>
              <a:t>The investigation should be a coherent, in-depth study that demonstrates the student’s ability to construct and develop a sustained line of reasoning from an initial starting point to a final realisation</a:t>
            </a:r>
            <a:r>
              <a:rPr lang="en-GB" sz="1200" dirty="0" smtClean="0">
                <a:solidFill>
                  <a:srgbClr val="4B4B4B"/>
                </a:solidFill>
                <a:latin typeface="Verdana" panose="020B0604030504040204" pitchFamily="34" charset="0"/>
              </a:rPr>
              <a:t>.</a:t>
            </a:r>
          </a:p>
          <a:p>
            <a:endParaRPr lang="en-GB" sz="1200" dirty="0">
              <a:solidFill>
                <a:srgbClr val="4B4B4B"/>
              </a:solidFill>
              <a:latin typeface="Verdana" panose="020B0604030504040204" pitchFamily="34" charset="0"/>
            </a:endParaRPr>
          </a:p>
          <a:p>
            <a:r>
              <a:rPr lang="en-GB" sz="1200" b="1" dirty="0">
                <a:solidFill>
                  <a:srgbClr val="4B4B4B"/>
                </a:solidFill>
                <a:latin typeface="Verdana" panose="020B0604030504040204" pitchFamily="34" charset="0"/>
              </a:rPr>
              <a:t>The investigation must show clear development from initial intentions to the final outcome or outcomes. It must include evidence of the student’s ability to research and develop ideas and relate their work in meaningful ways to relevant critical/contextual materials.</a:t>
            </a:r>
          </a:p>
          <a:p>
            <a:r>
              <a:rPr lang="en-GB" sz="1200" dirty="0">
                <a:solidFill>
                  <a:srgbClr val="4B4B4B"/>
                </a:solidFill>
                <a:latin typeface="Verdana" panose="020B0604030504040204" pitchFamily="34" charset="0"/>
              </a:rPr>
              <a:t>The investigation must be informed by an aspect of contemporary or past practice of artists, photographers, designers or craftspeople</a:t>
            </a:r>
            <a:r>
              <a:rPr lang="en-GB" sz="1200" dirty="0" smtClean="0">
                <a:solidFill>
                  <a:srgbClr val="4B4B4B"/>
                </a:solidFill>
                <a:latin typeface="Verdana" panose="020B0604030504040204" pitchFamily="34" charset="0"/>
              </a:rPr>
              <a:t>.</a:t>
            </a:r>
          </a:p>
          <a:p>
            <a:endParaRPr lang="en-GB" sz="1200" dirty="0">
              <a:solidFill>
                <a:srgbClr val="4B4B4B"/>
              </a:solidFill>
              <a:latin typeface="Verdana" panose="020B0604030504040204" pitchFamily="34" charset="0"/>
            </a:endParaRPr>
          </a:p>
          <a:p>
            <a:r>
              <a:rPr lang="en-GB" sz="1200" dirty="0">
                <a:solidFill>
                  <a:srgbClr val="4B4B4B"/>
                </a:solidFill>
                <a:latin typeface="Verdana" panose="020B0604030504040204" pitchFamily="34" charset="0"/>
              </a:rPr>
              <a:t>The written material must confirm understanding of creative decisions, providing evidence of all four assessment objectives by:</a:t>
            </a:r>
          </a:p>
          <a:p>
            <a:pPr>
              <a:buFont typeface="Arial" panose="020B0604020202020204" pitchFamily="34" charset="0"/>
              <a:buChar char="•"/>
            </a:pPr>
            <a:r>
              <a:rPr lang="en-GB" sz="1200" dirty="0">
                <a:solidFill>
                  <a:srgbClr val="4B4B4B"/>
                </a:solidFill>
                <a:latin typeface="Verdana" panose="020B0604030504040204" pitchFamily="34" charset="0"/>
              </a:rPr>
              <a:t>clarifying the focus of the investigation</a:t>
            </a:r>
          </a:p>
          <a:p>
            <a:pPr>
              <a:buFont typeface="Arial" panose="020B0604020202020204" pitchFamily="34" charset="0"/>
              <a:buChar char="•"/>
            </a:pPr>
            <a:r>
              <a:rPr lang="en-GB" sz="1200" dirty="0">
                <a:solidFill>
                  <a:srgbClr val="4B4B4B"/>
                </a:solidFill>
                <a:latin typeface="Verdana" panose="020B0604030504040204" pitchFamily="34" charset="0"/>
              </a:rPr>
              <a:t>demonstrating critical understanding of contextual and other sources</a:t>
            </a:r>
          </a:p>
          <a:p>
            <a:pPr>
              <a:buFont typeface="Arial" panose="020B0604020202020204" pitchFamily="34" charset="0"/>
              <a:buChar char="•"/>
            </a:pPr>
            <a:r>
              <a:rPr lang="en-GB" sz="1200" dirty="0">
                <a:solidFill>
                  <a:srgbClr val="4B4B4B"/>
                </a:solidFill>
                <a:latin typeface="Verdana" panose="020B0604030504040204" pitchFamily="34" charset="0"/>
              </a:rPr>
              <a:t>substantiating decisions leading to the development and refinement of ideas</a:t>
            </a:r>
          </a:p>
          <a:p>
            <a:pPr>
              <a:buFont typeface="Arial" panose="020B0604020202020204" pitchFamily="34" charset="0"/>
              <a:buChar char="•"/>
            </a:pPr>
            <a:r>
              <a:rPr lang="en-GB" sz="1200" dirty="0">
                <a:solidFill>
                  <a:srgbClr val="4B4B4B"/>
                </a:solidFill>
                <a:latin typeface="Verdana" panose="020B0604030504040204" pitchFamily="34" charset="0"/>
              </a:rPr>
              <a:t>recording ideas, observations and insights relevant to intentions by reflecting critically on practical work</a:t>
            </a:r>
          </a:p>
          <a:p>
            <a:pPr>
              <a:buFont typeface="Arial" panose="020B0604020202020204" pitchFamily="34" charset="0"/>
              <a:buChar char="•"/>
            </a:pPr>
            <a:r>
              <a:rPr lang="en-GB" sz="1200" dirty="0">
                <a:solidFill>
                  <a:srgbClr val="4B4B4B"/>
                </a:solidFill>
                <a:latin typeface="Verdana" panose="020B0604030504040204" pitchFamily="34" charset="0"/>
              </a:rPr>
              <a:t>making meaningful connections between, visual, written and other elements.</a:t>
            </a:r>
            <a:endParaRPr lang="en-GB" sz="1200" dirty="0">
              <a:solidFill>
                <a:srgbClr val="4B4B4B"/>
              </a:solidFill>
              <a:latin typeface="Verdana" panose="020B0604030504040204" pitchFamily="34" charset="0"/>
            </a:endParaRPr>
          </a:p>
        </p:txBody>
      </p:sp>
    </p:spTree>
    <p:extLst>
      <p:ext uri="{BB962C8B-B14F-4D97-AF65-F5344CB8AC3E}">
        <p14:creationId xmlns:p14="http://schemas.microsoft.com/office/powerpoint/2010/main" val="376569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163" y="1003901"/>
            <a:ext cx="7596910" cy="4031873"/>
          </a:xfrm>
          <a:prstGeom prst="rect">
            <a:avLst/>
          </a:prstGeom>
        </p:spPr>
        <p:txBody>
          <a:bodyPr wrap="square">
            <a:spAutoFit/>
          </a:bodyPr>
          <a:lstStyle/>
          <a:p>
            <a:r>
              <a:rPr lang="en-GB" sz="2400" dirty="0" smtClean="0">
                <a:solidFill>
                  <a:srgbClr val="4B4B4B"/>
                </a:solidFill>
                <a:latin typeface="Verdana" panose="020B0604030504040204" pitchFamily="34" charset="0"/>
              </a:rPr>
              <a:t>The</a:t>
            </a:r>
            <a:r>
              <a:rPr lang="en-GB" sz="2000" dirty="0" smtClean="0">
                <a:solidFill>
                  <a:srgbClr val="4B4B4B"/>
                </a:solidFill>
                <a:latin typeface="Verdana" panose="020B0604030504040204" pitchFamily="34" charset="0"/>
              </a:rPr>
              <a:t> </a:t>
            </a:r>
            <a:r>
              <a:rPr lang="en-GB" sz="2400" dirty="0" smtClean="0">
                <a:solidFill>
                  <a:srgbClr val="4B4B4B"/>
                </a:solidFill>
                <a:latin typeface="Verdana" panose="020B0604030504040204" pitchFamily="34" charset="0"/>
              </a:rPr>
              <a:t>Essay</a:t>
            </a:r>
            <a:endParaRPr lang="en-GB" sz="2000" dirty="0" smtClean="0">
              <a:solidFill>
                <a:srgbClr val="4B4B4B"/>
              </a:solidFill>
              <a:latin typeface="Verdana" panose="020B0604030504040204" pitchFamily="34" charset="0"/>
            </a:endParaRPr>
          </a:p>
          <a:p>
            <a:pPr>
              <a:buFont typeface="Arial" panose="020B0604020202020204" pitchFamily="34" charset="0"/>
              <a:buChar char="•"/>
            </a:pPr>
            <a:endParaRPr lang="en-GB" sz="1200" dirty="0">
              <a:solidFill>
                <a:srgbClr val="4B4B4B"/>
              </a:solidFill>
              <a:latin typeface="Verdana" panose="020B0604030504040204" pitchFamily="34" charset="0"/>
            </a:endParaRPr>
          </a:p>
          <a:p>
            <a:pPr>
              <a:buFont typeface="Arial" panose="020B0604020202020204" pitchFamily="34" charset="0"/>
              <a:buChar char="•"/>
            </a:pPr>
            <a:r>
              <a:rPr lang="en-GB" sz="1200" dirty="0" smtClean="0">
                <a:solidFill>
                  <a:srgbClr val="4B4B4B"/>
                </a:solidFill>
                <a:latin typeface="Verdana" panose="020B0604030504040204" pitchFamily="34" charset="0"/>
              </a:rPr>
              <a:t>The </a:t>
            </a:r>
            <a:r>
              <a:rPr lang="en-GB" sz="1200" dirty="0">
                <a:solidFill>
                  <a:srgbClr val="4B4B4B"/>
                </a:solidFill>
                <a:latin typeface="Verdana" panose="020B0604030504040204" pitchFamily="34" charset="0"/>
              </a:rPr>
              <a:t>written material must</a:t>
            </a:r>
            <a:r>
              <a:rPr lang="en-GB" sz="1200" dirty="0" smtClean="0">
                <a:solidFill>
                  <a:srgbClr val="4B4B4B"/>
                </a:solidFill>
                <a:latin typeface="Verdana" panose="020B0604030504040204" pitchFamily="34" charset="0"/>
              </a:rPr>
              <a:t>: be </a:t>
            </a:r>
            <a:r>
              <a:rPr lang="en-GB" sz="1200" dirty="0">
                <a:solidFill>
                  <a:srgbClr val="4B4B4B"/>
                </a:solidFill>
                <a:latin typeface="Verdana" panose="020B0604030504040204" pitchFamily="34" charset="0"/>
              </a:rPr>
              <a:t>a coherent and logically structured extended response of between </a:t>
            </a:r>
            <a:r>
              <a:rPr lang="en-GB" sz="1200" b="1" dirty="0">
                <a:solidFill>
                  <a:srgbClr val="4B4B4B"/>
                </a:solidFill>
                <a:latin typeface="Verdana" panose="020B0604030504040204" pitchFamily="34" charset="0"/>
              </a:rPr>
              <a:t>1000 and 3000 words of continuous prose.</a:t>
            </a:r>
          </a:p>
          <a:p>
            <a:pPr>
              <a:buFont typeface="Arial" panose="020B0604020202020204" pitchFamily="34" charset="0"/>
              <a:buChar char="•"/>
            </a:pPr>
            <a:r>
              <a:rPr lang="en-GB" sz="1200" dirty="0">
                <a:solidFill>
                  <a:srgbClr val="4B4B4B"/>
                </a:solidFill>
                <a:latin typeface="Verdana" panose="020B0604030504040204" pitchFamily="34" charset="0"/>
              </a:rPr>
              <a:t>include specialist vocabulary appropriate to the subject matter</a:t>
            </a:r>
          </a:p>
          <a:p>
            <a:pPr>
              <a:buFont typeface="Arial" panose="020B0604020202020204" pitchFamily="34" charset="0"/>
              <a:buChar char="•"/>
            </a:pPr>
            <a:r>
              <a:rPr lang="en-GB" sz="1200" dirty="0">
                <a:solidFill>
                  <a:srgbClr val="4B4B4B"/>
                </a:solidFill>
                <a:latin typeface="Verdana" panose="020B0604030504040204" pitchFamily="34" charset="0"/>
              </a:rPr>
              <a:t>include a bibliography that, identifies contextual references from sources such as: books, journals, websites, through studies of others’ work made during a residency, or on a site, museum or gallery visit</a:t>
            </a:r>
          </a:p>
          <a:p>
            <a:pPr>
              <a:buFont typeface="Arial" panose="020B0604020202020204" pitchFamily="34" charset="0"/>
              <a:buChar char="•"/>
            </a:pPr>
            <a:r>
              <a:rPr lang="en-GB" sz="1200" dirty="0">
                <a:solidFill>
                  <a:srgbClr val="4B4B4B"/>
                </a:solidFill>
                <a:latin typeface="Verdana" panose="020B0604030504040204" pitchFamily="34" charset="0"/>
              </a:rPr>
              <a:t>be legible with accurate use of spelling, punctuation and grammar so that meaning is clear</a:t>
            </a:r>
            <a:r>
              <a:rPr lang="en-GB" sz="1200" dirty="0" smtClean="0">
                <a:solidFill>
                  <a:srgbClr val="4B4B4B"/>
                </a:solidFill>
                <a:latin typeface="Verdana" panose="020B0604030504040204" pitchFamily="34" charset="0"/>
              </a:rPr>
              <a:t>.</a:t>
            </a:r>
          </a:p>
          <a:p>
            <a:endParaRPr lang="en-GB" sz="1200" dirty="0">
              <a:solidFill>
                <a:srgbClr val="4B4B4B"/>
              </a:solidFill>
              <a:latin typeface="Verdana" panose="020B0604030504040204" pitchFamily="34" charset="0"/>
            </a:endParaRPr>
          </a:p>
          <a:p>
            <a:r>
              <a:rPr lang="en-GB" sz="1200" dirty="0">
                <a:solidFill>
                  <a:srgbClr val="4B4B4B"/>
                </a:solidFill>
                <a:latin typeface="Verdana" panose="020B0604030504040204" pitchFamily="34" charset="0"/>
              </a:rPr>
              <a:t>Students can present the written material as a single passage of continuous prose or as a series of shorter discrete, but linked, passages of continuous prose incorporated within the practical work</a:t>
            </a:r>
            <a:r>
              <a:rPr lang="en-GB" sz="1200" dirty="0" smtClean="0">
                <a:solidFill>
                  <a:srgbClr val="4B4B4B"/>
                </a:solidFill>
                <a:latin typeface="Verdana" panose="020B0604030504040204" pitchFamily="34" charset="0"/>
              </a:rPr>
              <a:t>.</a:t>
            </a:r>
          </a:p>
          <a:p>
            <a:endParaRPr lang="en-GB" sz="1200" dirty="0">
              <a:solidFill>
                <a:srgbClr val="4B4B4B"/>
              </a:solidFill>
              <a:latin typeface="Verdana" panose="020B0604030504040204" pitchFamily="34" charset="0"/>
            </a:endParaRPr>
          </a:p>
          <a:p>
            <a:r>
              <a:rPr lang="en-GB" sz="1200" dirty="0">
                <a:solidFill>
                  <a:srgbClr val="4B4B4B"/>
                </a:solidFill>
                <a:latin typeface="Verdana" panose="020B0604030504040204" pitchFamily="34" charset="0"/>
              </a:rPr>
              <a:t>There is no restriction on the scale of practical work produced. Students should carefully select, organise and present their work for their Personal investigation to ensure it is well structured and provides evidence that meets the requirements of all four assessment objectives.</a:t>
            </a:r>
          </a:p>
          <a:p>
            <a:r>
              <a:rPr lang="en-GB" sz="1200" b="1" dirty="0">
                <a:solidFill>
                  <a:srgbClr val="4B4B4B"/>
                </a:solidFill>
                <a:latin typeface="Verdana" panose="020B0604030504040204" pitchFamily="34" charset="0"/>
              </a:rPr>
              <a:t>The personal investigation will be assessed as a whole</a:t>
            </a:r>
            <a:r>
              <a:rPr lang="en-GB" sz="1200" dirty="0">
                <a:solidFill>
                  <a:srgbClr val="4B4B4B"/>
                </a:solidFill>
                <a:latin typeface="Verdana" panose="020B0604030504040204" pitchFamily="34" charset="0"/>
              </a:rPr>
              <a:t>. Evidence of meeting the requirements of all four assessment objectives must be provided in both the practical and written material. </a:t>
            </a:r>
          </a:p>
        </p:txBody>
      </p:sp>
    </p:spTree>
    <p:extLst>
      <p:ext uri="{BB962C8B-B14F-4D97-AF65-F5344CB8AC3E}">
        <p14:creationId xmlns:p14="http://schemas.microsoft.com/office/powerpoint/2010/main" val="385391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76" t="16356" r="28939" b="17305"/>
          <a:stretch/>
        </p:blipFill>
        <p:spPr>
          <a:xfrm>
            <a:off x="3334327" y="221675"/>
            <a:ext cx="5375564" cy="6560654"/>
          </a:xfrm>
          <a:prstGeom prst="rect">
            <a:avLst/>
          </a:prstGeom>
        </p:spPr>
      </p:pic>
      <p:pic>
        <p:nvPicPr>
          <p:cNvPr id="3" name="Picture 2"/>
          <p:cNvPicPr>
            <a:picLocks noChangeAspect="1"/>
          </p:cNvPicPr>
          <p:nvPr/>
        </p:nvPicPr>
        <p:blipFill rotWithShape="1">
          <a:blip r:embed="rId3"/>
          <a:srcRect l="24344" t="55043" r="32013" b="28951"/>
          <a:stretch/>
        </p:blipFill>
        <p:spPr>
          <a:xfrm>
            <a:off x="0" y="1274619"/>
            <a:ext cx="3336780" cy="979054"/>
          </a:xfrm>
          <a:prstGeom prst="rect">
            <a:avLst/>
          </a:prstGeom>
        </p:spPr>
      </p:pic>
    </p:spTree>
    <p:extLst>
      <p:ext uri="{BB962C8B-B14F-4D97-AF65-F5344CB8AC3E}">
        <p14:creationId xmlns:p14="http://schemas.microsoft.com/office/powerpoint/2010/main" val="422381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82" y="6172262"/>
            <a:ext cx="3867982" cy="369332"/>
          </a:xfrm>
          <a:prstGeom prst="rect">
            <a:avLst/>
          </a:prstGeom>
        </p:spPr>
        <p:txBody>
          <a:bodyPr wrap="none">
            <a:spAutoFit/>
          </a:bodyPr>
          <a:lstStyle/>
          <a:p>
            <a:r>
              <a:rPr lang="en-GB" dirty="0"/>
              <a:t>https://www.studentartguide.com/</a:t>
            </a:r>
          </a:p>
        </p:txBody>
      </p:sp>
      <p:pic>
        <p:nvPicPr>
          <p:cNvPr id="3" name="Picture 2"/>
          <p:cNvPicPr>
            <a:picLocks noChangeAspect="1"/>
          </p:cNvPicPr>
          <p:nvPr/>
        </p:nvPicPr>
        <p:blipFill rotWithShape="1">
          <a:blip r:embed="rId2"/>
          <a:srcRect l="5277" t="7442" r="7450" b="9006"/>
          <a:stretch/>
        </p:blipFill>
        <p:spPr>
          <a:xfrm>
            <a:off x="2254646" y="785090"/>
            <a:ext cx="6584554" cy="5043056"/>
          </a:xfrm>
          <a:prstGeom prst="rect">
            <a:avLst/>
          </a:prstGeom>
        </p:spPr>
      </p:pic>
    </p:spTree>
    <p:extLst>
      <p:ext uri="{BB962C8B-B14F-4D97-AF65-F5344CB8AC3E}">
        <p14:creationId xmlns:p14="http://schemas.microsoft.com/office/powerpoint/2010/main" val="35028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010" r="30904" b="8477"/>
          <a:stretch/>
        </p:blipFill>
        <p:spPr>
          <a:xfrm>
            <a:off x="3345811" y="387926"/>
            <a:ext cx="5484153" cy="5366329"/>
          </a:xfrm>
          <a:prstGeom prst="rect">
            <a:avLst/>
          </a:prstGeom>
        </p:spPr>
      </p:pic>
      <p:sp>
        <p:nvSpPr>
          <p:cNvPr id="3" name="Rectangle 2"/>
          <p:cNvSpPr/>
          <p:nvPr/>
        </p:nvSpPr>
        <p:spPr>
          <a:xfrm>
            <a:off x="498764" y="6246199"/>
            <a:ext cx="5084618" cy="369332"/>
          </a:xfrm>
          <a:prstGeom prst="rect">
            <a:avLst/>
          </a:prstGeom>
        </p:spPr>
        <p:txBody>
          <a:bodyPr wrap="square">
            <a:spAutoFit/>
          </a:bodyPr>
          <a:lstStyle/>
          <a:p>
            <a:r>
              <a:rPr lang="en-GB" dirty="0"/>
              <a:t>https://www.thisiscolossal.com/category/art/</a:t>
            </a:r>
          </a:p>
        </p:txBody>
      </p:sp>
    </p:spTree>
    <p:extLst>
      <p:ext uri="{BB962C8B-B14F-4D97-AF65-F5344CB8AC3E}">
        <p14:creationId xmlns:p14="http://schemas.microsoft.com/office/powerpoint/2010/main" val="207301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Deadlines</a:t>
            </a:r>
            <a:endParaRPr lang="en-GB" dirty="0"/>
          </a:p>
        </p:txBody>
      </p:sp>
      <p:sp>
        <p:nvSpPr>
          <p:cNvPr id="3" name="Content Placeholder 2"/>
          <p:cNvSpPr>
            <a:spLocks noGrp="1"/>
          </p:cNvSpPr>
          <p:nvPr>
            <p:ph idx="1"/>
          </p:nvPr>
        </p:nvSpPr>
        <p:spPr/>
        <p:txBody>
          <a:bodyPr/>
          <a:lstStyle/>
          <a:p>
            <a:r>
              <a:rPr lang="en-GB" dirty="0" smtClean="0"/>
              <a:t>Essay due in Friday 8</a:t>
            </a:r>
            <a:r>
              <a:rPr lang="en-GB" baseline="30000" dirty="0" smtClean="0"/>
              <a:t>th</a:t>
            </a:r>
            <a:r>
              <a:rPr lang="en-GB" dirty="0" smtClean="0"/>
              <a:t> April</a:t>
            </a:r>
          </a:p>
          <a:p>
            <a:endParaRPr lang="en-GB" dirty="0"/>
          </a:p>
          <a:p>
            <a:r>
              <a:rPr lang="en-GB" dirty="0" smtClean="0"/>
              <a:t>Final date for completion Friday 20</a:t>
            </a:r>
            <a:r>
              <a:rPr lang="en-GB" baseline="30000" dirty="0" smtClean="0"/>
              <a:t>th</a:t>
            </a:r>
            <a:r>
              <a:rPr lang="en-GB" dirty="0" smtClean="0"/>
              <a:t> May and submission of all sketchbooks/ folders from the beginning of the course </a:t>
            </a:r>
            <a:endParaRPr lang="en-GB" dirty="0"/>
          </a:p>
        </p:txBody>
      </p:sp>
    </p:spTree>
    <p:extLst>
      <p:ext uri="{BB962C8B-B14F-4D97-AF65-F5344CB8AC3E}">
        <p14:creationId xmlns:p14="http://schemas.microsoft.com/office/powerpoint/2010/main" val="348837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936899"/>
            <a:ext cx="8608291" cy="4462760"/>
          </a:xfrm>
          <a:prstGeom prst="rect">
            <a:avLst/>
          </a:prstGeom>
        </p:spPr>
        <p:txBody>
          <a:bodyPr wrap="square">
            <a:spAutoFit/>
          </a:bodyPr>
          <a:lstStyle/>
          <a:p>
            <a:r>
              <a:rPr lang="en-GB" sz="2000" dirty="0">
                <a:solidFill>
                  <a:srgbClr val="412878"/>
                </a:solidFill>
                <a:latin typeface="AQAChevinMedium"/>
              </a:rPr>
              <a:t>3.8 Photography</a:t>
            </a:r>
          </a:p>
          <a:p>
            <a:r>
              <a:rPr lang="en-GB" sz="1400" dirty="0">
                <a:solidFill>
                  <a:srgbClr val="4B4B4B"/>
                </a:solidFill>
                <a:latin typeface="Verdana" panose="020B0604030504040204" pitchFamily="34" charset="0"/>
              </a:rPr>
              <a:t>Students should be introduced to a variety of experiences that explore a range of photographic media, techniques and processes. They should be made aware of both traditional and new technologies</a:t>
            </a:r>
            <a:r>
              <a:rPr lang="en-GB" sz="1400" dirty="0" smtClean="0">
                <a:solidFill>
                  <a:srgbClr val="4B4B4B"/>
                </a:solidFill>
                <a:latin typeface="Verdana" panose="020B0604030504040204" pitchFamily="34" charset="0"/>
              </a:rPr>
              <a:t>.</a:t>
            </a:r>
          </a:p>
          <a:p>
            <a:endParaRPr lang="en-GB" sz="1400" dirty="0">
              <a:solidFill>
                <a:srgbClr val="4B4B4B"/>
              </a:solidFill>
              <a:latin typeface="Verdana" panose="020B0604030504040204" pitchFamily="34" charset="0"/>
            </a:endParaRPr>
          </a:p>
          <a:p>
            <a:r>
              <a:rPr lang="en-GB" sz="1400" dirty="0">
                <a:solidFill>
                  <a:srgbClr val="4B4B4B"/>
                </a:solidFill>
                <a:latin typeface="Verdana" panose="020B0604030504040204" pitchFamily="34" charset="0"/>
              </a:rPr>
              <a:t>Students should explore relevant images, artefacts and resources relating to a range of art, craft and design, from the past and from recent times, including European and non-European examples. </a:t>
            </a:r>
            <a:endParaRPr lang="en-GB" sz="1400" dirty="0" smtClean="0">
              <a:solidFill>
                <a:srgbClr val="4B4B4B"/>
              </a:solidFill>
              <a:latin typeface="Verdana" panose="020B0604030504040204" pitchFamily="34" charset="0"/>
            </a:endParaRPr>
          </a:p>
          <a:p>
            <a:r>
              <a:rPr lang="en-GB" sz="1400" dirty="0" smtClean="0">
                <a:solidFill>
                  <a:srgbClr val="4B4B4B"/>
                </a:solidFill>
                <a:latin typeface="Verdana" panose="020B0604030504040204" pitchFamily="34" charset="0"/>
              </a:rPr>
              <a:t>This </a:t>
            </a:r>
            <a:r>
              <a:rPr lang="en-GB" sz="1400" dirty="0">
                <a:solidFill>
                  <a:srgbClr val="4B4B4B"/>
                </a:solidFill>
                <a:latin typeface="Verdana" panose="020B0604030504040204" pitchFamily="34" charset="0"/>
              </a:rPr>
              <a:t>should be integral to the investigating and making processes. Students' responses to these examples must be shown through practical and critical activities that demonstrate their understanding of different styles, genres and traditions</a:t>
            </a:r>
            <a:r>
              <a:rPr lang="en-GB" sz="1400" dirty="0" smtClean="0">
                <a:solidFill>
                  <a:srgbClr val="4B4B4B"/>
                </a:solidFill>
                <a:latin typeface="Verdana" panose="020B0604030504040204" pitchFamily="34" charset="0"/>
              </a:rPr>
              <a:t>.</a:t>
            </a:r>
          </a:p>
          <a:p>
            <a:endParaRPr lang="en-GB" sz="1400" dirty="0">
              <a:solidFill>
                <a:srgbClr val="4B4B4B"/>
              </a:solidFill>
              <a:latin typeface="Verdana" panose="020B0604030504040204" pitchFamily="34" charset="0"/>
            </a:endParaRPr>
          </a:p>
          <a:p>
            <a:r>
              <a:rPr lang="en-GB" sz="1400" dirty="0">
                <a:solidFill>
                  <a:srgbClr val="4B4B4B"/>
                </a:solidFill>
                <a:latin typeface="Verdana" panose="020B0604030504040204" pitchFamily="34" charset="0"/>
              </a:rPr>
              <a:t>Students should use sketchbooks/workbooks/journals to underpin their work where appropriate. They may wish to develop their drawing skills in order to produce storyboards, thumbnail sketches and/or diagrams, where appropriate</a:t>
            </a:r>
            <a:r>
              <a:rPr lang="en-GB" sz="1400" dirty="0" smtClean="0">
                <a:solidFill>
                  <a:srgbClr val="4B4B4B"/>
                </a:solidFill>
                <a:latin typeface="Verdana" panose="020B0604030504040204" pitchFamily="34" charset="0"/>
              </a:rPr>
              <a:t>.</a:t>
            </a:r>
          </a:p>
          <a:p>
            <a:endParaRPr lang="en-GB" sz="1400" dirty="0">
              <a:solidFill>
                <a:srgbClr val="4B4B4B"/>
              </a:solidFill>
              <a:latin typeface="Verdana" panose="020B0604030504040204" pitchFamily="34" charset="0"/>
            </a:endParaRPr>
          </a:p>
          <a:p>
            <a:r>
              <a:rPr lang="en-GB" sz="1400" dirty="0">
                <a:solidFill>
                  <a:srgbClr val="4B4B4B"/>
                </a:solidFill>
                <a:latin typeface="Verdana" panose="020B0604030504040204" pitchFamily="34" charset="0"/>
              </a:rPr>
              <a:t>Students may use traditional methods and/or digital techniques to produce images.</a:t>
            </a:r>
          </a:p>
          <a:p>
            <a:r>
              <a:rPr lang="en-GB" sz="1400" dirty="0">
                <a:solidFill>
                  <a:srgbClr val="4B4B4B"/>
                </a:solidFill>
                <a:latin typeface="Verdana" panose="020B0604030504040204" pitchFamily="34" charset="0"/>
              </a:rPr>
              <a:t>Students should be aware of the four assessment objectives to be demonstrated in the context of the content and skills presented and of the importance of process as well as product.</a:t>
            </a:r>
            <a:endParaRPr lang="en-GB" sz="1400" b="0" i="0" dirty="0">
              <a:solidFill>
                <a:srgbClr val="4B4B4B"/>
              </a:solidFill>
              <a:effectLst/>
              <a:latin typeface="Verdana" panose="020B0604030504040204" pitchFamily="34" charset="0"/>
            </a:endParaRPr>
          </a:p>
        </p:txBody>
      </p:sp>
    </p:spTree>
    <p:extLst>
      <p:ext uri="{BB962C8B-B14F-4D97-AF65-F5344CB8AC3E}">
        <p14:creationId xmlns:p14="http://schemas.microsoft.com/office/powerpoint/2010/main" val="266897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3" y="1074387"/>
            <a:ext cx="8478982" cy="4001095"/>
          </a:xfrm>
          <a:prstGeom prst="rect">
            <a:avLst/>
          </a:prstGeom>
        </p:spPr>
        <p:txBody>
          <a:bodyPr wrap="square">
            <a:spAutoFit/>
          </a:bodyPr>
          <a:lstStyle/>
          <a:p>
            <a:r>
              <a:rPr lang="en-GB" sz="2800" dirty="0" smtClean="0"/>
              <a:t>Examiners Report</a:t>
            </a:r>
          </a:p>
          <a:p>
            <a:endParaRPr lang="en-GB" sz="2800" dirty="0" smtClean="0"/>
          </a:p>
          <a:p>
            <a:r>
              <a:rPr lang="en-GB" dirty="0" smtClean="0"/>
              <a:t>In </a:t>
            </a:r>
            <a:r>
              <a:rPr lang="en-GB" dirty="0"/>
              <a:t>photography, the most successful students demonstrated their knowledge and understanding of manual settings by </a:t>
            </a:r>
            <a:r>
              <a:rPr lang="en-GB" b="1" dirty="0">
                <a:solidFill>
                  <a:srgbClr val="FF0000"/>
                </a:solidFill>
              </a:rPr>
              <a:t>recording aperture, ISO and exposure. </a:t>
            </a:r>
            <a:endParaRPr lang="en-GB" b="1" dirty="0" smtClean="0">
              <a:solidFill>
                <a:srgbClr val="FF0000"/>
              </a:solidFill>
            </a:endParaRPr>
          </a:p>
          <a:p>
            <a:endParaRPr lang="en-GB" b="1" dirty="0" smtClean="0">
              <a:solidFill>
                <a:srgbClr val="FF0000"/>
              </a:solidFill>
            </a:endParaRPr>
          </a:p>
          <a:p>
            <a:r>
              <a:rPr lang="en-GB" dirty="0" smtClean="0"/>
              <a:t>Contact-sheets </a:t>
            </a:r>
            <a:r>
              <a:rPr lang="en-GB" dirty="0"/>
              <a:t>provided a record of multiple photoshoots and documented selection. Evidence of how and why images were manipulated was provided in successful work. In some examples, contact sheets were printed too small or not printed clearly. </a:t>
            </a:r>
            <a:endParaRPr lang="en-GB" dirty="0" smtClean="0"/>
          </a:p>
          <a:p>
            <a:endParaRPr lang="en-GB" dirty="0"/>
          </a:p>
          <a:p>
            <a:r>
              <a:rPr lang="en-GB" dirty="0" smtClean="0"/>
              <a:t>Where </a:t>
            </a:r>
            <a:r>
              <a:rPr lang="en-GB" dirty="0"/>
              <a:t>students did not include contact sheets, they were unable to successfully demonstrate the process of selecting images. </a:t>
            </a:r>
          </a:p>
        </p:txBody>
      </p:sp>
    </p:spTree>
    <p:extLst>
      <p:ext uri="{BB962C8B-B14F-4D97-AF65-F5344CB8AC3E}">
        <p14:creationId xmlns:p14="http://schemas.microsoft.com/office/powerpoint/2010/main" val="3788201385"/>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TotalTime>1299</TotalTime>
  <Words>772</Words>
  <Application>Microsoft Office PowerPoint</Application>
  <PresentationFormat>On-screen Show (4:3)</PresentationFormat>
  <Paragraphs>56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AQAChevinMedium</vt:lpstr>
      <vt:lpstr>Arial</vt:lpstr>
      <vt:lpstr>Calibri</vt:lpstr>
      <vt:lpstr>Myriad Pro</vt:lpstr>
      <vt:lpstr>Rockwell</vt:lpstr>
      <vt:lpstr>Verdana</vt:lpstr>
      <vt:lpstr>TEESDALE PPOINT </vt:lpstr>
      <vt:lpstr>PowerPoint Presentation</vt:lpstr>
      <vt:lpstr>PowerPoint Presentation</vt:lpstr>
      <vt:lpstr>PowerPoint Presentation</vt:lpstr>
      <vt:lpstr>PowerPoint Presentation</vt:lpstr>
      <vt:lpstr>PowerPoint Presentation</vt:lpstr>
      <vt:lpstr>PowerPoint Presentation</vt:lpstr>
      <vt:lpstr>Deadlines</vt:lpstr>
      <vt:lpstr>PowerPoint Presentation</vt:lpstr>
      <vt:lpstr>PowerPoint Presentation</vt:lpstr>
      <vt:lpstr>PowerPoint Presentation</vt:lpstr>
      <vt:lpstr>PowerPoint Presentation</vt:lpstr>
      <vt:lpstr>Deadlines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lastModifiedBy>Administrator</cp:lastModifiedBy>
  <cp:revision>334</cp:revision>
  <cp:lastPrinted>2022-02-17T15:13:00Z</cp:lastPrinted>
  <dcterms:created xsi:type="dcterms:W3CDTF">2018-08-17T09:23:17Z</dcterms:created>
  <dcterms:modified xsi:type="dcterms:W3CDTF">2022-02-17T15:14:15Z</dcterms:modified>
</cp:coreProperties>
</file>