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91" r:id="rId2"/>
    <p:sldId id="292" r:id="rId3"/>
    <p:sldId id="298" r:id="rId4"/>
    <p:sldId id="299" r:id="rId5"/>
    <p:sldId id="296" r:id="rId6"/>
    <p:sldId id="300" r:id="rId7"/>
    <p:sldId id="293" r:id="rId8"/>
    <p:sldId id="294" r:id="rId9"/>
    <p:sldId id="295" r:id="rId10"/>
    <p:sldId id="273" r:id="rId11"/>
    <p:sldId id="274" r:id="rId12"/>
    <p:sldId id="276" r:id="rId13"/>
    <p:sldId id="278" r:id="rId14"/>
    <p:sldId id="279" r:id="rId15"/>
    <p:sldId id="285" r:id="rId16"/>
    <p:sldId id="284" r:id="rId17"/>
    <p:sldId id="286" r:id="rId18"/>
    <p:sldId id="287" r:id="rId19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88963" autoAdjust="0"/>
  </p:normalViewPr>
  <p:slideViewPr>
    <p:cSldViewPr snapToGrid="0" snapToObjects="1">
      <p:cViewPr varScale="1">
        <p:scale>
          <a:sx n="71" d="100"/>
          <a:sy n="71" d="100"/>
        </p:scale>
        <p:origin x="41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33.svg"/><Relationship Id="rId5" Type="http://schemas.openxmlformats.org/officeDocument/2006/relationships/image" Target="../media/image30.png"/><Relationship Id="rId4" Type="http://schemas.openxmlformats.org/officeDocument/2006/relationships/image" Target="../media/image31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33.svg"/><Relationship Id="rId5" Type="http://schemas.openxmlformats.org/officeDocument/2006/relationships/image" Target="../media/image30.png"/><Relationship Id="rId4" Type="http://schemas.openxmlformats.org/officeDocument/2006/relationships/image" Target="../media/image3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E30E09-6A1E-47A5-A559-4B9F688F577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1ACA6B6F-C519-4E8C-B89A-F1C5F41A3742}">
      <dgm:prSet/>
      <dgm:spPr/>
      <dgm:t>
        <a:bodyPr/>
        <a:lstStyle/>
        <a:p>
          <a:r>
            <a:rPr lang="en-GB" dirty="0"/>
            <a:t>General Skills - Learn vocabulary – little and often from booklet or online</a:t>
          </a:r>
          <a:endParaRPr lang="en-US" dirty="0"/>
        </a:p>
      </dgm:t>
    </dgm:pt>
    <dgm:pt modelId="{2B58C75C-C6A1-476D-9EB7-43E87B93F5E8}" type="parTrans" cxnId="{FB0D028A-4430-4D4F-8B14-D92AC3EF78BD}">
      <dgm:prSet/>
      <dgm:spPr/>
      <dgm:t>
        <a:bodyPr/>
        <a:lstStyle/>
        <a:p>
          <a:endParaRPr lang="en-US"/>
        </a:p>
      </dgm:t>
    </dgm:pt>
    <dgm:pt modelId="{8F9907C2-F818-4387-9500-E1E37D718B95}" type="sibTrans" cxnId="{FB0D028A-4430-4D4F-8B14-D92AC3EF78BD}">
      <dgm:prSet/>
      <dgm:spPr/>
      <dgm:t>
        <a:bodyPr/>
        <a:lstStyle/>
        <a:p>
          <a:endParaRPr lang="en-US"/>
        </a:p>
      </dgm:t>
    </dgm:pt>
    <dgm:pt modelId="{94E4E6CA-7005-4B6D-A593-85EA748FF82A}">
      <dgm:prSet/>
      <dgm:spPr/>
      <dgm:t>
        <a:bodyPr/>
        <a:lstStyle/>
        <a:p>
          <a:r>
            <a:rPr lang="en-GB" dirty="0"/>
            <a:t>Listening and Reading - Use your revision workbook to practise exam style questions </a:t>
          </a:r>
          <a:endParaRPr lang="en-US" dirty="0"/>
        </a:p>
      </dgm:t>
    </dgm:pt>
    <dgm:pt modelId="{4F3D5740-DF1E-4E00-BE23-3B83394B26FA}" type="parTrans" cxnId="{D8F5B6FC-5997-49B6-A7AF-D3F3D50D35A1}">
      <dgm:prSet/>
      <dgm:spPr/>
      <dgm:t>
        <a:bodyPr/>
        <a:lstStyle/>
        <a:p>
          <a:endParaRPr lang="en-US"/>
        </a:p>
      </dgm:t>
    </dgm:pt>
    <dgm:pt modelId="{C471DD48-DEE7-44B6-AC37-3BA401DC1B4E}" type="sibTrans" cxnId="{D8F5B6FC-5997-49B6-A7AF-D3F3D50D35A1}">
      <dgm:prSet/>
      <dgm:spPr/>
      <dgm:t>
        <a:bodyPr/>
        <a:lstStyle/>
        <a:p>
          <a:endParaRPr lang="en-US"/>
        </a:p>
      </dgm:t>
    </dgm:pt>
    <dgm:pt modelId="{520A8883-302D-40E7-82A2-C2F29656FFC1}">
      <dgm:prSet/>
      <dgm:spPr/>
      <dgm:t>
        <a:bodyPr/>
        <a:lstStyle/>
        <a:p>
          <a:r>
            <a:rPr lang="en-GB" dirty="0"/>
            <a:t>Speaking - Practise your responses regularly using a range of techniques</a:t>
          </a:r>
          <a:endParaRPr lang="en-US" dirty="0"/>
        </a:p>
      </dgm:t>
    </dgm:pt>
    <dgm:pt modelId="{3CFD4719-4718-41F8-922F-7640A5BB0853}" type="parTrans" cxnId="{9E83F845-E4BF-40C7-8A95-BF6D2631B85A}">
      <dgm:prSet/>
      <dgm:spPr/>
      <dgm:t>
        <a:bodyPr/>
        <a:lstStyle/>
        <a:p>
          <a:endParaRPr lang="en-US"/>
        </a:p>
      </dgm:t>
    </dgm:pt>
    <dgm:pt modelId="{2D090142-AA74-4617-BA74-FFEC4D6E5BF4}" type="sibTrans" cxnId="{9E83F845-E4BF-40C7-8A95-BF6D2631B85A}">
      <dgm:prSet/>
      <dgm:spPr/>
      <dgm:t>
        <a:bodyPr/>
        <a:lstStyle/>
        <a:p>
          <a:endParaRPr lang="en-US"/>
        </a:p>
      </dgm:t>
    </dgm:pt>
    <dgm:pt modelId="{DBD33F97-305D-486E-8FD8-26FA0D9AE66F}">
      <dgm:prSet/>
      <dgm:spPr/>
      <dgm:t>
        <a:bodyPr/>
        <a:lstStyle/>
        <a:p>
          <a:r>
            <a:rPr lang="en-GB"/>
            <a:t>Writing - Learn a bank of set phrases and plan your written pieces around them</a:t>
          </a:r>
          <a:endParaRPr lang="en-US"/>
        </a:p>
      </dgm:t>
    </dgm:pt>
    <dgm:pt modelId="{51EA96FD-4F9D-40E9-8971-EA7DC3737B31}" type="parTrans" cxnId="{672E8F21-2C89-4940-B803-72A762559C72}">
      <dgm:prSet/>
      <dgm:spPr/>
      <dgm:t>
        <a:bodyPr/>
        <a:lstStyle/>
        <a:p>
          <a:endParaRPr lang="en-US"/>
        </a:p>
      </dgm:t>
    </dgm:pt>
    <dgm:pt modelId="{DDEF037A-FDAF-4E47-BF7F-E8670B4627A1}" type="sibTrans" cxnId="{672E8F21-2C89-4940-B803-72A762559C72}">
      <dgm:prSet/>
      <dgm:spPr/>
      <dgm:t>
        <a:bodyPr/>
        <a:lstStyle/>
        <a:p>
          <a:endParaRPr lang="en-US"/>
        </a:p>
      </dgm:t>
    </dgm:pt>
    <dgm:pt modelId="{88A7A136-DC85-49C8-A910-CDB58A3CBAC1}" type="pres">
      <dgm:prSet presAssocID="{B9E30E09-6A1E-47A5-A559-4B9F688F5770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7A6B999-BA47-4E7E-A021-241D119235C6}" type="pres">
      <dgm:prSet presAssocID="{1ACA6B6F-C519-4E8C-B89A-F1C5F41A3742}" presName="compNode" presStyleCnt="0"/>
      <dgm:spPr/>
    </dgm:pt>
    <dgm:pt modelId="{DBE82B8C-3F49-45D8-9072-15B9BC94519E}" type="pres">
      <dgm:prSet presAssocID="{1ACA6B6F-C519-4E8C-B89A-F1C5F41A3742}" presName="bgRect" presStyleLbl="bgShp" presStyleIdx="0" presStyleCnt="4"/>
      <dgm:spPr/>
    </dgm:pt>
    <dgm:pt modelId="{D1A43FB8-1CA7-4BA0-AC5C-D39B6FCEBF85}" type="pres">
      <dgm:prSet presAssocID="{1ACA6B6F-C519-4E8C-B89A-F1C5F41A3742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5AD6CFE3-C2FA-4343-9249-2168F1064877}" type="pres">
      <dgm:prSet presAssocID="{1ACA6B6F-C519-4E8C-B89A-F1C5F41A3742}" presName="spaceRect" presStyleCnt="0"/>
      <dgm:spPr/>
    </dgm:pt>
    <dgm:pt modelId="{4390888B-B883-45C4-A2B4-2257410E86B1}" type="pres">
      <dgm:prSet presAssocID="{1ACA6B6F-C519-4E8C-B89A-F1C5F41A3742}" presName="parTx" presStyleLbl="revTx" presStyleIdx="0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E2F58304-1482-487E-A3F1-4FBD457F0D00}" type="pres">
      <dgm:prSet presAssocID="{8F9907C2-F818-4387-9500-E1E37D718B95}" presName="sibTrans" presStyleCnt="0"/>
      <dgm:spPr/>
    </dgm:pt>
    <dgm:pt modelId="{D90F18D8-D2DC-4F37-9C38-36A25977A8AA}" type="pres">
      <dgm:prSet presAssocID="{94E4E6CA-7005-4B6D-A593-85EA748FF82A}" presName="compNode" presStyleCnt="0"/>
      <dgm:spPr/>
    </dgm:pt>
    <dgm:pt modelId="{0CE9857A-6A4A-43BD-8EED-EA4202B2E158}" type="pres">
      <dgm:prSet presAssocID="{94E4E6CA-7005-4B6D-A593-85EA748FF82A}" presName="bgRect" presStyleLbl="bgShp" presStyleIdx="1" presStyleCnt="4"/>
      <dgm:spPr/>
    </dgm:pt>
    <dgm:pt modelId="{0DBC0C8B-5871-46BE-A9E1-1E905D01BB3F}" type="pres">
      <dgm:prSet presAssocID="{94E4E6CA-7005-4B6D-A593-85EA748FF82A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Book"/>
        </a:ext>
      </dgm:extLst>
    </dgm:pt>
    <dgm:pt modelId="{865E1C02-3A90-41EA-9767-17F315FD11A9}" type="pres">
      <dgm:prSet presAssocID="{94E4E6CA-7005-4B6D-A593-85EA748FF82A}" presName="spaceRect" presStyleCnt="0"/>
      <dgm:spPr/>
    </dgm:pt>
    <dgm:pt modelId="{A7FDB609-07AE-4A07-A2E2-4D8EB4C9E83D}" type="pres">
      <dgm:prSet presAssocID="{94E4E6CA-7005-4B6D-A593-85EA748FF82A}" presName="parTx" presStyleLbl="revTx" presStyleIdx="1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F468BA64-8A20-4E90-995A-3A9E82B65DFC}" type="pres">
      <dgm:prSet presAssocID="{C471DD48-DEE7-44B6-AC37-3BA401DC1B4E}" presName="sibTrans" presStyleCnt="0"/>
      <dgm:spPr/>
    </dgm:pt>
    <dgm:pt modelId="{E214EA47-747C-4DD6-A7D7-21097664E5BD}" type="pres">
      <dgm:prSet presAssocID="{520A8883-302D-40E7-82A2-C2F29656FFC1}" presName="compNode" presStyleCnt="0"/>
      <dgm:spPr/>
    </dgm:pt>
    <dgm:pt modelId="{AA0DC53A-12C2-43C8-94AA-4915FE669E78}" type="pres">
      <dgm:prSet presAssocID="{520A8883-302D-40E7-82A2-C2F29656FFC1}" presName="bgRect" presStyleLbl="bgShp" presStyleIdx="2" presStyleCnt="4"/>
      <dgm:spPr/>
    </dgm:pt>
    <dgm:pt modelId="{B849915D-5C94-43A6-AED0-0DA54E31C3F7}" type="pres">
      <dgm:prSet presAssocID="{520A8883-302D-40E7-82A2-C2F29656FFC1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odcast"/>
        </a:ext>
      </dgm:extLst>
    </dgm:pt>
    <dgm:pt modelId="{F5DBB656-BF18-4F1B-9FF3-62A3FB17A798}" type="pres">
      <dgm:prSet presAssocID="{520A8883-302D-40E7-82A2-C2F29656FFC1}" presName="spaceRect" presStyleCnt="0"/>
      <dgm:spPr/>
    </dgm:pt>
    <dgm:pt modelId="{427501C8-7D4C-445B-8CE2-07A93D782A2E}" type="pres">
      <dgm:prSet presAssocID="{520A8883-302D-40E7-82A2-C2F29656FFC1}" presName="parTx" presStyleLbl="revTx" presStyleIdx="2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61183D70-25D7-433A-B278-F4223A7A3FC1}" type="pres">
      <dgm:prSet presAssocID="{2D090142-AA74-4617-BA74-FFEC4D6E5BF4}" presName="sibTrans" presStyleCnt="0"/>
      <dgm:spPr/>
    </dgm:pt>
    <dgm:pt modelId="{C471AAD1-3E81-4BBF-9DAE-A572A56810B0}" type="pres">
      <dgm:prSet presAssocID="{DBD33F97-305D-486E-8FD8-26FA0D9AE66F}" presName="compNode" presStyleCnt="0"/>
      <dgm:spPr/>
    </dgm:pt>
    <dgm:pt modelId="{E4B99D20-96E8-4661-A3A9-D2D6F589EA1B}" type="pres">
      <dgm:prSet presAssocID="{DBD33F97-305D-486E-8FD8-26FA0D9AE66F}" presName="bgRect" presStyleLbl="bgShp" presStyleIdx="3" presStyleCnt="4"/>
      <dgm:spPr/>
    </dgm:pt>
    <dgm:pt modelId="{765B4444-4677-41B4-A156-B4935E13833B}" type="pres">
      <dgm:prSet presAssocID="{DBD33F97-305D-486E-8FD8-26FA0D9AE66F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26047C04-EF7C-472B-BAC0-54EA73B3C51C}" type="pres">
      <dgm:prSet presAssocID="{DBD33F97-305D-486E-8FD8-26FA0D9AE66F}" presName="spaceRect" presStyleCnt="0"/>
      <dgm:spPr/>
    </dgm:pt>
    <dgm:pt modelId="{5A88112B-EEC9-4620-A0B9-68487473245F}" type="pres">
      <dgm:prSet presAssocID="{DBD33F97-305D-486E-8FD8-26FA0D9AE66F}" presName="parTx" presStyleLbl="revTx" presStyleIdx="3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D8F5B6FC-5997-49B6-A7AF-D3F3D50D35A1}" srcId="{B9E30E09-6A1E-47A5-A559-4B9F688F5770}" destId="{94E4E6CA-7005-4B6D-A593-85EA748FF82A}" srcOrd="1" destOrd="0" parTransId="{4F3D5740-DF1E-4E00-BE23-3B83394B26FA}" sibTransId="{C471DD48-DEE7-44B6-AC37-3BA401DC1B4E}"/>
    <dgm:cxn modelId="{FD469340-CF06-4E70-AE96-76BF160FCD85}" type="presOf" srcId="{1ACA6B6F-C519-4E8C-B89A-F1C5F41A3742}" destId="{4390888B-B883-45C4-A2B4-2257410E86B1}" srcOrd="0" destOrd="0" presId="urn:microsoft.com/office/officeart/2018/2/layout/IconVerticalSolidList"/>
    <dgm:cxn modelId="{672E8F21-2C89-4940-B803-72A762559C72}" srcId="{B9E30E09-6A1E-47A5-A559-4B9F688F5770}" destId="{DBD33F97-305D-486E-8FD8-26FA0D9AE66F}" srcOrd="3" destOrd="0" parTransId="{51EA96FD-4F9D-40E9-8971-EA7DC3737B31}" sibTransId="{DDEF037A-FDAF-4E47-BF7F-E8670B4627A1}"/>
    <dgm:cxn modelId="{7071B056-F7B1-45F0-B9BC-0630C571835D}" type="presOf" srcId="{94E4E6CA-7005-4B6D-A593-85EA748FF82A}" destId="{A7FDB609-07AE-4A07-A2E2-4D8EB4C9E83D}" srcOrd="0" destOrd="0" presId="urn:microsoft.com/office/officeart/2018/2/layout/IconVerticalSolidList"/>
    <dgm:cxn modelId="{F76853CC-1FCC-426E-B34F-5626BB3B62B4}" type="presOf" srcId="{DBD33F97-305D-486E-8FD8-26FA0D9AE66F}" destId="{5A88112B-EEC9-4620-A0B9-68487473245F}" srcOrd="0" destOrd="0" presId="urn:microsoft.com/office/officeart/2018/2/layout/IconVerticalSolidList"/>
    <dgm:cxn modelId="{FB0D028A-4430-4D4F-8B14-D92AC3EF78BD}" srcId="{B9E30E09-6A1E-47A5-A559-4B9F688F5770}" destId="{1ACA6B6F-C519-4E8C-B89A-F1C5F41A3742}" srcOrd="0" destOrd="0" parTransId="{2B58C75C-C6A1-476D-9EB7-43E87B93F5E8}" sibTransId="{8F9907C2-F818-4387-9500-E1E37D718B95}"/>
    <dgm:cxn modelId="{93AAFF5B-A582-471E-AABA-CB284BCE79AF}" type="presOf" srcId="{B9E30E09-6A1E-47A5-A559-4B9F688F5770}" destId="{88A7A136-DC85-49C8-A910-CDB58A3CBAC1}" srcOrd="0" destOrd="0" presId="urn:microsoft.com/office/officeart/2018/2/layout/IconVerticalSolidList"/>
    <dgm:cxn modelId="{ED5074F8-E110-4FF8-9C0C-51417D3D7EEF}" type="presOf" srcId="{520A8883-302D-40E7-82A2-C2F29656FFC1}" destId="{427501C8-7D4C-445B-8CE2-07A93D782A2E}" srcOrd="0" destOrd="0" presId="urn:microsoft.com/office/officeart/2018/2/layout/IconVerticalSolidList"/>
    <dgm:cxn modelId="{9E83F845-E4BF-40C7-8A95-BF6D2631B85A}" srcId="{B9E30E09-6A1E-47A5-A559-4B9F688F5770}" destId="{520A8883-302D-40E7-82A2-C2F29656FFC1}" srcOrd="2" destOrd="0" parTransId="{3CFD4719-4718-41F8-922F-7640A5BB0853}" sibTransId="{2D090142-AA74-4617-BA74-FFEC4D6E5BF4}"/>
    <dgm:cxn modelId="{B77C3E2D-A370-4115-8403-FA105F3411FD}" type="presParOf" srcId="{88A7A136-DC85-49C8-A910-CDB58A3CBAC1}" destId="{D7A6B999-BA47-4E7E-A021-241D119235C6}" srcOrd="0" destOrd="0" presId="urn:microsoft.com/office/officeart/2018/2/layout/IconVerticalSolidList"/>
    <dgm:cxn modelId="{06EB28C9-564C-41EF-A75F-015307125966}" type="presParOf" srcId="{D7A6B999-BA47-4E7E-A021-241D119235C6}" destId="{DBE82B8C-3F49-45D8-9072-15B9BC94519E}" srcOrd="0" destOrd="0" presId="urn:microsoft.com/office/officeart/2018/2/layout/IconVerticalSolidList"/>
    <dgm:cxn modelId="{AA55EA2A-311D-4581-AD71-B259DEADFB40}" type="presParOf" srcId="{D7A6B999-BA47-4E7E-A021-241D119235C6}" destId="{D1A43FB8-1CA7-4BA0-AC5C-D39B6FCEBF85}" srcOrd="1" destOrd="0" presId="urn:microsoft.com/office/officeart/2018/2/layout/IconVerticalSolidList"/>
    <dgm:cxn modelId="{1097EE45-AE4A-49BC-B3A9-6593A54FE841}" type="presParOf" srcId="{D7A6B999-BA47-4E7E-A021-241D119235C6}" destId="{5AD6CFE3-C2FA-4343-9249-2168F1064877}" srcOrd="2" destOrd="0" presId="urn:microsoft.com/office/officeart/2018/2/layout/IconVerticalSolidList"/>
    <dgm:cxn modelId="{E42D8DB2-E113-4832-BAE4-07D82FC0D5EF}" type="presParOf" srcId="{D7A6B999-BA47-4E7E-A021-241D119235C6}" destId="{4390888B-B883-45C4-A2B4-2257410E86B1}" srcOrd="3" destOrd="0" presId="urn:microsoft.com/office/officeart/2018/2/layout/IconVerticalSolidList"/>
    <dgm:cxn modelId="{E8B51C52-98CB-4010-B1A7-401D420CEE06}" type="presParOf" srcId="{88A7A136-DC85-49C8-A910-CDB58A3CBAC1}" destId="{E2F58304-1482-487E-A3F1-4FBD457F0D00}" srcOrd="1" destOrd="0" presId="urn:microsoft.com/office/officeart/2018/2/layout/IconVerticalSolidList"/>
    <dgm:cxn modelId="{7E149BD9-DBA4-40FC-B24F-BD26ECBE3AB8}" type="presParOf" srcId="{88A7A136-DC85-49C8-A910-CDB58A3CBAC1}" destId="{D90F18D8-D2DC-4F37-9C38-36A25977A8AA}" srcOrd="2" destOrd="0" presId="urn:microsoft.com/office/officeart/2018/2/layout/IconVerticalSolidList"/>
    <dgm:cxn modelId="{70059115-5A4D-49AE-8A9D-1818C22C7A26}" type="presParOf" srcId="{D90F18D8-D2DC-4F37-9C38-36A25977A8AA}" destId="{0CE9857A-6A4A-43BD-8EED-EA4202B2E158}" srcOrd="0" destOrd="0" presId="urn:microsoft.com/office/officeart/2018/2/layout/IconVerticalSolidList"/>
    <dgm:cxn modelId="{CADDE146-87CC-4DB3-A90A-4D9DE8888B4C}" type="presParOf" srcId="{D90F18D8-D2DC-4F37-9C38-36A25977A8AA}" destId="{0DBC0C8B-5871-46BE-A9E1-1E905D01BB3F}" srcOrd="1" destOrd="0" presId="urn:microsoft.com/office/officeart/2018/2/layout/IconVerticalSolidList"/>
    <dgm:cxn modelId="{42F25C52-A3F0-4DFD-8AD3-009FDC516260}" type="presParOf" srcId="{D90F18D8-D2DC-4F37-9C38-36A25977A8AA}" destId="{865E1C02-3A90-41EA-9767-17F315FD11A9}" srcOrd="2" destOrd="0" presId="urn:microsoft.com/office/officeart/2018/2/layout/IconVerticalSolidList"/>
    <dgm:cxn modelId="{5488D683-EFB7-4617-8D3A-D2723BC6534A}" type="presParOf" srcId="{D90F18D8-D2DC-4F37-9C38-36A25977A8AA}" destId="{A7FDB609-07AE-4A07-A2E2-4D8EB4C9E83D}" srcOrd="3" destOrd="0" presId="urn:microsoft.com/office/officeart/2018/2/layout/IconVerticalSolidList"/>
    <dgm:cxn modelId="{BF32D2D2-F417-44A7-80AA-ED524A8FF8C0}" type="presParOf" srcId="{88A7A136-DC85-49C8-A910-CDB58A3CBAC1}" destId="{F468BA64-8A20-4E90-995A-3A9E82B65DFC}" srcOrd="3" destOrd="0" presId="urn:microsoft.com/office/officeart/2018/2/layout/IconVerticalSolidList"/>
    <dgm:cxn modelId="{83DF3B1E-0887-425D-8BF5-6387DDC2A2F4}" type="presParOf" srcId="{88A7A136-DC85-49C8-A910-CDB58A3CBAC1}" destId="{E214EA47-747C-4DD6-A7D7-21097664E5BD}" srcOrd="4" destOrd="0" presId="urn:microsoft.com/office/officeart/2018/2/layout/IconVerticalSolidList"/>
    <dgm:cxn modelId="{984367AD-6DDE-405B-B5CF-9ED7139823D2}" type="presParOf" srcId="{E214EA47-747C-4DD6-A7D7-21097664E5BD}" destId="{AA0DC53A-12C2-43C8-94AA-4915FE669E78}" srcOrd="0" destOrd="0" presId="urn:microsoft.com/office/officeart/2018/2/layout/IconVerticalSolidList"/>
    <dgm:cxn modelId="{FBC5D5A6-0E79-42DA-9ACB-58FA228DBA29}" type="presParOf" srcId="{E214EA47-747C-4DD6-A7D7-21097664E5BD}" destId="{B849915D-5C94-43A6-AED0-0DA54E31C3F7}" srcOrd="1" destOrd="0" presId="urn:microsoft.com/office/officeart/2018/2/layout/IconVerticalSolidList"/>
    <dgm:cxn modelId="{F3F97D72-888E-4B17-9F56-22911EEB21B6}" type="presParOf" srcId="{E214EA47-747C-4DD6-A7D7-21097664E5BD}" destId="{F5DBB656-BF18-4F1B-9FF3-62A3FB17A798}" srcOrd="2" destOrd="0" presId="urn:microsoft.com/office/officeart/2018/2/layout/IconVerticalSolidList"/>
    <dgm:cxn modelId="{B503CF5F-4CC4-47F8-97E0-FB0262A426A3}" type="presParOf" srcId="{E214EA47-747C-4DD6-A7D7-21097664E5BD}" destId="{427501C8-7D4C-445B-8CE2-07A93D782A2E}" srcOrd="3" destOrd="0" presId="urn:microsoft.com/office/officeart/2018/2/layout/IconVerticalSolidList"/>
    <dgm:cxn modelId="{179F1FB9-7EE8-4BBC-83C6-278905192F7C}" type="presParOf" srcId="{88A7A136-DC85-49C8-A910-CDB58A3CBAC1}" destId="{61183D70-25D7-433A-B278-F4223A7A3FC1}" srcOrd="5" destOrd="0" presId="urn:microsoft.com/office/officeart/2018/2/layout/IconVerticalSolidList"/>
    <dgm:cxn modelId="{161E7D09-6B9D-4DA3-8302-05B21B38E8D0}" type="presParOf" srcId="{88A7A136-DC85-49C8-A910-CDB58A3CBAC1}" destId="{C471AAD1-3E81-4BBF-9DAE-A572A56810B0}" srcOrd="6" destOrd="0" presId="urn:microsoft.com/office/officeart/2018/2/layout/IconVerticalSolidList"/>
    <dgm:cxn modelId="{B7CD2B1E-425B-4D20-AD00-33B27C1B1040}" type="presParOf" srcId="{C471AAD1-3E81-4BBF-9DAE-A572A56810B0}" destId="{E4B99D20-96E8-4661-A3A9-D2D6F589EA1B}" srcOrd="0" destOrd="0" presId="urn:microsoft.com/office/officeart/2018/2/layout/IconVerticalSolidList"/>
    <dgm:cxn modelId="{9E285063-B818-4821-9450-2D3441B25FD5}" type="presParOf" srcId="{C471AAD1-3E81-4BBF-9DAE-A572A56810B0}" destId="{765B4444-4677-41B4-A156-B4935E13833B}" srcOrd="1" destOrd="0" presId="urn:microsoft.com/office/officeart/2018/2/layout/IconVerticalSolidList"/>
    <dgm:cxn modelId="{C437CD1E-6957-4A20-8372-AD81250EAF3B}" type="presParOf" srcId="{C471AAD1-3E81-4BBF-9DAE-A572A56810B0}" destId="{26047C04-EF7C-472B-BAC0-54EA73B3C51C}" srcOrd="2" destOrd="0" presId="urn:microsoft.com/office/officeart/2018/2/layout/IconVerticalSolidList"/>
    <dgm:cxn modelId="{69D138E9-A3BF-4312-AB30-FD03635DD9A3}" type="presParOf" srcId="{C471AAD1-3E81-4BBF-9DAE-A572A56810B0}" destId="{5A88112B-EEC9-4620-A0B9-68487473245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E82B8C-3F49-45D8-9072-15B9BC94519E}">
      <dsp:nvSpPr>
        <dsp:cNvPr id="0" name=""/>
        <dsp:cNvSpPr/>
      </dsp:nvSpPr>
      <dsp:spPr>
        <a:xfrm>
          <a:off x="0" y="1832"/>
          <a:ext cx="4885203" cy="92850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A43FB8-1CA7-4BA0-AC5C-D39B6FCEBF85}">
      <dsp:nvSpPr>
        <dsp:cNvPr id="0" name=""/>
        <dsp:cNvSpPr/>
      </dsp:nvSpPr>
      <dsp:spPr>
        <a:xfrm>
          <a:off x="280873" y="210745"/>
          <a:ext cx="510678" cy="51067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90888B-B883-45C4-A2B4-2257410E86B1}">
      <dsp:nvSpPr>
        <dsp:cNvPr id="0" name=""/>
        <dsp:cNvSpPr/>
      </dsp:nvSpPr>
      <dsp:spPr>
        <a:xfrm>
          <a:off x="1072425" y="1832"/>
          <a:ext cx="3812777" cy="9285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267" tIns="98267" rIns="98267" bIns="98267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/>
            <a:t>General Skills - Learn vocabulary – little and often from booklet or online</a:t>
          </a:r>
          <a:endParaRPr lang="en-US" sz="1800" kern="1200" dirty="0"/>
        </a:p>
      </dsp:txBody>
      <dsp:txXfrm>
        <a:off x="1072425" y="1832"/>
        <a:ext cx="3812777" cy="928506"/>
      </dsp:txXfrm>
    </dsp:sp>
    <dsp:sp modelId="{0CE9857A-6A4A-43BD-8EED-EA4202B2E158}">
      <dsp:nvSpPr>
        <dsp:cNvPr id="0" name=""/>
        <dsp:cNvSpPr/>
      </dsp:nvSpPr>
      <dsp:spPr>
        <a:xfrm>
          <a:off x="0" y="1162465"/>
          <a:ext cx="4885203" cy="92850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BC0C8B-5871-46BE-A9E1-1E905D01BB3F}">
      <dsp:nvSpPr>
        <dsp:cNvPr id="0" name=""/>
        <dsp:cNvSpPr/>
      </dsp:nvSpPr>
      <dsp:spPr>
        <a:xfrm>
          <a:off x="280873" y="1371379"/>
          <a:ext cx="510678" cy="51067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FDB609-07AE-4A07-A2E2-4D8EB4C9E83D}">
      <dsp:nvSpPr>
        <dsp:cNvPr id="0" name=""/>
        <dsp:cNvSpPr/>
      </dsp:nvSpPr>
      <dsp:spPr>
        <a:xfrm>
          <a:off x="1072425" y="1162465"/>
          <a:ext cx="3812777" cy="9285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267" tIns="98267" rIns="98267" bIns="98267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/>
            <a:t>Listening and Reading - Use your revision workbook to practise exam style questions </a:t>
          </a:r>
          <a:endParaRPr lang="en-US" sz="1800" kern="1200" dirty="0"/>
        </a:p>
      </dsp:txBody>
      <dsp:txXfrm>
        <a:off x="1072425" y="1162465"/>
        <a:ext cx="3812777" cy="928506"/>
      </dsp:txXfrm>
    </dsp:sp>
    <dsp:sp modelId="{AA0DC53A-12C2-43C8-94AA-4915FE669E78}">
      <dsp:nvSpPr>
        <dsp:cNvPr id="0" name=""/>
        <dsp:cNvSpPr/>
      </dsp:nvSpPr>
      <dsp:spPr>
        <a:xfrm>
          <a:off x="0" y="2323098"/>
          <a:ext cx="4885203" cy="92850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49915D-5C94-43A6-AED0-0DA54E31C3F7}">
      <dsp:nvSpPr>
        <dsp:cNvPr id="0" name=""/>
        <dsp:cNvSpPr/>
      </dsp:nvSpPr>
      <dsp:spPr>
        <a:xfrm>
          <a:off x="280873" y="2532012"/>
          <a:ext cx="510678" cy="51067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7501C8-7D4C-445B-8CE2-07A93D782A2E}">
      <dsp:nvSpPr>
        <dsp:cNvPr id="0" name=""/>
        <dsp:cNvSpPr/>
      </dsp:nvSpPr>
      <dsp:spPr>
        <a:xfrm>
          <a:off x="1072425" y="2323098"/>
          <a:ext cx="3812777" cy="9285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267" tIns="98267" rIns="98267" bIns="98267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/>
            <a:t>Speaking - Practise your responses regularly using a range of techniques</a:t>
          </a:r>
          <a:endParaRPr lang="en-US" sz="1800" kern="1200" dirty="0"/>
        </a:p>
      </dsp:txBody>
      <dsp:txXfrm>
        <a:off x="1072425" y="2323098"/>
        <a:ext cx="3812777" cy="928506"/>
      </dsp:txXfrm>
    </dsp:sp>
    <dsp:sp modelId="{E4B99D20-96E8-4661-A3A9-D2D6F589EA1B}">
      <dsp:nvSpPr>
        <dsp:cNvPr id="0" name=""/>
        <dsp:cNvSpPr/>
      </dsp:nvSpPr>
      <dsp:spPr>
        <a:xfrm>
          <a:off x="0" y="3483731"/>
          <a:ext cx="4885203" cy="92850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5B4444-4677-41B4-A156-B4935E13833B}">
      <dsp:nvSpPr>
        <dsp:cNvPr id="0" name=""/>
        <dsp:cNvSpPr/>
      </dsp:nvSpPr>
      <dsp:spPr>
        <a:xfrm>
          <a:off x="280873" y="3692645"/>
          <a:ext cx="510678" cy="51067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88112B-EEC9-4620-A0B9-68487473245F}">
      <dsp:nvSpPr>
        <dsp:cNvPr id="0" name=""/>
        <dsp:cNvSpPr/>
      </dsp:nvSpPr>
      <dsp:spPr>
        <a:xfrm>
          <a:off x="1072425" y="3483731"/>
          <a:ext cx="3812777" cy="9285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267" tIns="98267" rIns="98267" bIns="98267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/>
            <a:t>Writing - Learn a bank of set phrases and plan your written pieces around them</a:t>
          </a:r>
          <a:endParaRPr lang="en-US" sz="1800" kern="1200"/>
        </a:p>
      </dsp:txBody>
      <dsp:txXfrm>
        <a:off x="1072425" y="3483731"/>
        <a:ext cx="3812777" cy="9285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61ED98-1C3C-4835-969A-4837646EB994}" type="datetimeFigureOut">
              <a:rPr lang="en-GB" smtClean="0"/>
              <a:t>04/03/2022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00A3E3-FE4B-4AC1-91A7-28287BEDFC0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58995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BE9451-54ED-274D-97A4-487C8FBB8045}" type="datetimeFigureOut">
              <a:rPr lang="en-US" smtClean="0"/>
              <a:t>3/4/2022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34D2EF-133E-7141-809B-67D69D7AB6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160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3414713" y="612933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09498"/>
            <a:ext cx="7772400" cy="1177819"/>
          </a:xfrm>
        </p:spPr>
        <p:txBody>
          <a:bodyPr/>
          <a:lstStyle>
            <a:lvl1pPr>
              <a:defRPr>
                <a:latin typeface="Rockwell"/>
                <a:cs typeface="Rockwell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47230"/>
            <a:ext cx="6400800" cy="80734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65AEC-D016-0B4D-B2C5-F967B7FBEB6C}" type="datetimeFigureOut">
              <a:rPr lang="en-US" smtClean="0"/>
              <a:t>3/4/2022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5" t="16475" r="50526" b="29508"/>
          <a:stretch/>
        </p:blipFill>
        <p:spPr>
          <a:xfrm>
            <a:off x="303196" y="300160"/>
            <a:ext cx="2468880" cy="689918"/>
          </a:xfrm>
          <a:prstGeom prst="rect">
            <a:avLst/>
          </a:prstGeom>
        </p:spPr>
      </p:pic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3B9964-4EB4-3E45-97F3-1A8E6FF9374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87208" y="4165283"/>
            <a:ext cx="32944015" cy="466788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22783192" y="97643"/>
            <a:ext cx="45686113" cy="647332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140933" y="-858910"/>
            <a:ext cx="45686113" cy="647332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7" t="7576" r="3663"/>
          <a:stretch/>
        </p:blipFill>
        <p:spPr>
          <a:xfrm>
            <a:off x="7503462" y="6192073"/>
            <a:ext cx="1183341" cy="46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18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65AEC-D016-0B4D-B2C5-F967B7FBEB6C}" type="datetimeFigureOut">
              <a:rPr lang="en-US" smtClean="0"/>
              <a:t>3/4/2022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3B9964-4EB4-3E45-97F3-1A8E6FF937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776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65AEC-D016-0B4D-B2C5-F967B7FBEB6C}" type="datetimeFigureOut">
              <a:rPr lang="en-US" smtClean="0"/>
              <a:t>3/4/2022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3B9964-4EB4-3E45-97F3-1A8E6FF937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034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65AEC-D016-0B4D-B2C5-F967B7FBEB6C}" type="datetimeFigureOut">
              <a:rPr lang="en-US" smtClean="0"/>
              <a:t>3/4/2022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5" t="16475" r="50526" b="29508"/>
          <a:stretch/>
        </p:blipFill>
        <p:spPr>
          <a:xfrm>
            <a:off x="457200" y="5769263"/>
            <a:ext cx="1648090" cy="460552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3B9964-4EB4-3E45-97F3-1A8E6FF9374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827" y="5730146"/>
            <a:ext cx="1284973" cy="5008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92174" y="5599518"/>
            <a:ext cx="19081148" cy="270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619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65AEC-D016-0B4D-B2C5-F967B7FBEB6C}" type="datetimeFigureOut">
              <a:rPr lang="en-US" smtClean="0"/>
              <a:t>3/4/2022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3B9964-4EB4-3E45-97F3-1A8E6FF9374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827" y="5730146"/>
            <a:ext cx="1284973" cy="5008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8897" y="6229815"/>
            <a:ext cx="11621352" cy="4953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5" t="16475" r="50526" b="29508"/>
          <a:stretch/>
        </p:blipFill>
        <p:spPr>
          <a:xfrm>
            <a:off x="457200" y="5769263"/>
            <a:ext cx="1648090" cy="46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115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65AEC-D016-0B4D-B2C5-F967B7FBEB6C}" type="datetimeFigureOut">
              <a:rPr lang="en-US" smtClean="0"/>
              <a:t>3/4/2022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3B9964-4EB4-3E45-97F3-1A8E6FF9374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827" y="5730146"/>
            <a:ext cx="1284973" cy="5008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8897" y="6229815"/>
            <a:ext cx="11621352" cy="4953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5" t="16475" r="50526" b="29508"/>
          <a:stretch/>
        </p:blipFill>
        <p:spPr>
          <a:xfrm>
            <a:off x="457200" y="5769263"/>
            <a:ext cx="1648090" cy="46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54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65AEC-D016-0B4D-B2C5-F967B7FBEB6C}" type="datetimeFigureOut">
              <a:rPr lang="en-US" smtClean="0"/>
              <a:t>3/4/2022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3B9964-4EB4-3E45-97F3-1A8E6FF9374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827" y="5730146"/>
            <a:ext cx="1284973" cy="50087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8897" y="6229815"/>
            <a:ext cx="11621352" cy="49533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5" t="16475" r="50526" b="29508"/>
          <a:stretch/>
        </p:blipFill>
        <p:spPr>
          <a:xfrm>
            <a:off x="457200" y="5769263"/>
            <a:ext cx="1648090" cy="46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885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65AEC-D016-0B4D-B2C5-F967B7FBEB6C}" type="datetimeFigureOut">
              <a:rPr lang="en-US" smtClean="0"/>
              <a:t>3/4/2022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3B9964-4EB4-3E45-97F3-1A8E6FF9374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827" y="5730146"/>
            <a:ext cx="1284973" cy="5008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8897" y="6229815"/>
            <a:ext cx="11621352" cy="4953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5" t="16475" r="50526" b="29508"/>
          <a:stretch/>
        </p:blipFill>
        <p:spPr>
          <a:xfrm>
            <a:off x="457200" y="5769263"/>
            <a:ext cx="1648090" cy="46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738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65AEC-D016-0B4D-B2C5-F967B7FBEB6C}" type="datetimeFigureOut">
              <a:rPr lang="en-US" smtClean="0"/>
              <a:t>3/4/2022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3B9964-4EB4-3E45-97F3-1A8E6FF9374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827" y="5730146"/>
            <a:ext cx="1284973" cy="5008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8897" y="6229815"/>
            <a:ext cx="11621352" cy="4953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5" t="16475" r="50526" b="29508"/>
          <a:stretch/>
        </p:blipFill>
        <p:spPr>
          <a:xfrm>
            <a:off x="457200" y="5769263"/>
            <a:ext cx="1648090" cy="46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204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65AEC-D016-0B4D-B2C5-F967B7FBEB6C}" type="datetimeFigureOut">
              <a:rPr lang="en-US" smtClean="0"/>
              <a:t>3/4/2022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3B9964-4EB4-3E45-97F3-1A8E6FF9374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827" y="5730146"/>
            <a:ext cx="1284973" cy="5008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8897" y="6229815"/>
            <a:ext cx="11621352" cy="4953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5" t="16475" r="50526" b="29508"/>
          <a:stretch/>
        </p:blipFill>
        <p:spPr>
          <a:xfrm>
            <a:off x="457200" y="5769263"/>
            <a:ext cx="1648090" cy="46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855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dirty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65AEC-D016-0B4D-B2C5-F967B7FBEB6C}" type="datetimeFigureOut">
              <a:rPr lang="en-US" smtClean="0"/>
              <a:t>3/4/2022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3B9964-4EB4-3E45-97F3-1A8E6FF9374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827" y="5730146"/>
            <a:ext cx="1284973" cy="5008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8897" y="6229815"/>
            <a:ext cx="11621352" cy="4953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5" t="16475" r="50526" b="29508"/>
          <a:stretch/>
        </p:blipFill>
        <p:spPr>
          <a:xfrm>
            <a:off x="457200" y="5769263"/>
            <a:ext cx="1648090" cy="46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367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370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Myriad Pro"/>
                <a:ea typeface="+mn-ea"/>
                <a:cs typeface="+mn-cs"/>
              </a:defRPr>
            </a:lvl1pPr>
          </a:lstStyle>
          <a:p>
            <a:fld id="{7EA65AEC-D016-0B4D-B2C5-F967B7FBEB6C}" type="datetimeFigureOut">
              <a:rPr lang="en-US" smtClean="0"/>
              <a:t>3/4/2022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Myriad Pro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Myriad Pro"/>
                <a:ea typeface="+mn-ea"/>
                <a:cs typeface="+mn-cs"/>
              </a:defRPr>
            </a:lvl1pPr>
          </a:lstStyle>
          <a:p>
            <a:fld id="{F93B9964-4EB4-3E45-97F3-1A8E6FF93747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Myriad Pro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Myriad Pro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Myriad Pro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Myriad Pro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Myriad Pro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596A65-C714-41F7-80D1-104326E4E7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96826"/>
            <a:ext cx="7335748" cy="239882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8863394-710A-4A61-A479-796C964780F9}"/>
              </a:ext>
            </a:extLst>
          </p:cNvPr>
          <p:cNvSpPr txBox="1"/>
          <p:nvPr/>
        </p:nvSpPr>
        <p:spPr>
          <a:xfrm>
            <a:off x="1212350" y="1812336"/>
            <a:ext cx="612339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Adjustments and Revision for</a:t>
            </a:r>
          </a:p>
          <a:p>
            <a:pPr algn="ctr"/>
            <a:r>
              <a:rPr lang="en-GB" sz="4400" dirty="0"/>
              <a:t> French and Spanish</a:t>
            </a:r>
          </a:p>
        </p:txBody>
      </p:sp>
    </p:spTree>
    <p:extLst>
      <p:ext uri="{BB962C8B-B14F-4D97-AF65-F5344CB8AC3E}">
        <p14:creationId xmlns:p14="http://schemas.microsoft.com/office/powerpoint/2010/main" val="2541997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66474-E971-4668-9C0E-C5AB97B8421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en-GB" dirty="0"/>
              <a:t>Listening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AC1884-14C9-44B5-8489-B889109F6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041" y="1804942"/>
            <a:ext cx="7886700" cy="3263504"/>
          </a:xfrm>
        </p:spPr>
        <p:txBody>
          <a:bodyPr/>
          <a:lstStyle/>
          <a:p>
            <a:r>
              <a:rPr lang="en-GB" dirty="0"/>
              <a:t>Use the revision guide</a:t>
            </a:r>
          </a:p>
          <a:p>
            <a:endParaRPr lang="en-GB" dirty="0"/>
          </a:p>
          <a:p>
            <a:r>
              <a:rPr lang="en-GB" dirty="0"/>
              <a:t>Listen to the language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Listen online to French or Spanish 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ECA9BF-7209-4391-AAD1-6600DD6099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7" t="25884" r="78583" b="25037"/>
          <a:stretch/>
        </p:blipFill>
        <p:spPr>
          <a:xfrm>
            <a:off x="5745481" y="1452538"/>
            <a:ext cx="1186883" cy="16383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421B4D7-E5F3-4C66-A352-E5B693B1D5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187" t="45037" r="63500" b="24296"/>
          <a:stretch/>
        </p:blipFill>
        <p:spPr>
          <a:xfrm>
            <a:off x="7191300" y="1470960"/>
            <a:ext cx="1169438" cy="16383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24EED08-7918-4D05-990D-E0F0DD5EB3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2768" y="3159000"/>
            <a:ext cx="1139491" cy="11495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150E724-C1BD-4893-88E1-A54FA2F9BB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9841" y="3159000"/>
            <a:ext cx="1246824" cy="12468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064094C-CC2A-440A-B5D5-6FFD4E09A5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93563" y="5350403"/>
            <a:ext cx="2297737" cy="954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557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E6301-077E-4395-8C48-6CAECD8BFC0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en-GB" dirty="0"/>
              <a:t>Speaking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5EF44E-C455-4FB5-97DC-78D397EC72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/>
              <a:t>make flashcards – question on the front / answer on the back</a:t>
            </a:r>
          </a:p>
          <a:p>
            <a:r>
              <a:rPr lang="en-GB" sz="2800" dirty="0"/>
              <a:t>on the front add some silly pictures to help you remember the info on the back</a:t>
            </a:r>
          </a:p>
          <a:p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FF7FF36-1812-4025-B8AE-E9086625A28E}"/>
              </a:ext>
            </a:extLst>
          </p:cNvPr>
          <p:cNvSpPr/>
          <p:nvPr/>
        </p:nvSpPr>
        <p:spPr>
          <a:xfrm>
            <a:off x="1050131" y="3576318"/>
            <a:ext cx="3207544" cy="169306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A6BD55-408C-475A-8611-3FC56FC7BFDF}"/>
              </a:ext>
            </a:extLst>
          </p:cNvPr>
          <p:cNvSpPr txBox="1"/>
          <p:nvPr/>
        </p:nvSpPr>
        <p:spPr>
          <a:xfrm>
            <a:off x="1278731" y="3591673"/>
            <a:ext cx="27503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>
                <a:latin typeface="Calibri" panose="020F0502020204030204" pitchFamily="34" charset="0"/>
                <a:cs typeface="Calibri" panose="020F0502020204030204" pitchFamily="34" charset="0"/>
              </a:rPr>
              <a:t>¿</a:t>
            </a:r>
            <a:r>
              <a:rPr lang="en-GB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Dónde</a:t>
            </a:r>
            <a:r>
              <a:rPr lang="en-GB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vives</a:t>
            </a:r>
            <a:r>
              <a:rPr lang="en-GB" sz="30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GB" sz="3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2E255A-7E3F-4817-A924-F2B823165C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4913" y="4052671"/>
            <a:ext cx="3218967" cy="17055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DAEF496-D556-44E4-B08E-FAB5FAECEAE3}"/>
              </a:ext>
            </a:extLst>
          </p:cNvPr>
          <p:cNvSpPr txBox="1"/>
          <p:nvPr/>
        </p:nvSpPr>
        <p:spPr>
          <a:xfrm>
            <a:off x="5049923" y="4027031"/>
            <a:ext cx="31075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Vivo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una casa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grande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las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afueras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del pueblo que se llama Barnard Castle.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Está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el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noreste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Inglaterra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cerca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de Darlington.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D8ED9D-B1A1-492D-B651-7630B1767E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31" t="26621" r="85625" b="51805"/>
          <a:stretch/>
        </p:blipFill>
        <p:spPr>
          <a:xfrm>
            <a:off x="1150144" y="4052783"/>
            <a:ext cx="578644" cy="568878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DFBC37AF-0D3D-4B16-9668-A27B831D3ED7}"/>
              </a:ext>
            </a:extLst>
          </p:cNvPr>
          <p:cNvSpPr/>
          <p:nvPr/>
        </p:nvSpPr>
        <p:spPr>
          <a:xfrm>
            <a:off x="1878807" y="4052671"/>
            <a:ext cx="742950" cy="4763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E5D521-E3B7-48BD-83F4-6B91D56B5CA0}"/>
              </a:ext>
            </a:extLst>
          </p:cNvPr>
          <p:cNvSpPr txBox="1"/>
          <p:nvPr/>
        </p:nvSpPr>
        <p:spPr>
          <a:xfrm>
            <a:off x="2035262" y="4107232"/>
            <a:ext cx="878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BC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EE2AFEE-520D-4F93-88B6-C430F7513C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9636" y="4019325"/>
            <a:ext cx="635795" cy="63579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8B7FDF3-BB17-4432-8406-F7728A4AF1F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0675" t="35246"/>
          <a:stretch/>
        </p:blipFill>
        <p:spPr>
          <a:xfrm>
            <a:off x="3548253" y="3944316"/>
            <a:ext cx="466180" cy="785813"/>
          </a:xfrm>
          <a:prstGeom prst="rect">
            <a:avLst/>
          </a:prstGeom>
        </p:spPr>
      </p:pic>
      <p:sp>
        <p:nvSpPr>
          <p:cNvPr id="16" name="Flowchart: Connector 15">
            <a:extLst>
              <a:ext uri="{FF2B5EF4-FFF2-40B4-BE49-F238E27FC236}">
                <a16:creationId xmlns:a16="http://schemas.microsoft.com/office/drawing/2014/main" id="{9650DA41-78F6-4669-995A-3190E45B68C1}"/>
              </a:ext>
            </a:extLst>
          </p:cNvPr>
          <p:cNvSpPr/>
          <p:nvPr/>
        </p:nvSpPr>
        <p:spPr>
          <a:xfrm>
            <a:off x="1439466" y="4829175"/>
            <a:ext cx="360760" cy="35004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74CAD6D-5FF7-4798-BFA8-0DA2A69BB998}"/>
              </a:ext>
            </a:extLst>
          </p:cNvPr>
          <p:cNvSpPr txBox="1"/>
          <p:nvPr/>
        </p:nvSpPr>
        <p:spPr>
          <a:xfrm>
            <a:off x="1943099" y="4829175"/>
            <a:ext cx="860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    </a:t>
            </a:r>
            <a:r>
              <a:rPr lang="en-GB" dirty="0" err="1"/>
              <a:t>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3708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/>
      <p:bldP spid="16" grpId="0" animBg="1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E6301-077E-4395-8C48-6CAECD8BFC0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en-GB" dirty="0"/>
              <a:t>Speaking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5EF44E-C455-4FB5-97DC-78D397EC72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make flashcards – question on the front / answer on the back</a:t>
            </a:r>
          </a:p>
          <a:p>
            <a:r>
              <a:rPr lang="en-GB" dirty="0"/>
              <a:t>cover up some of the card with coins or items from your pencil case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FF7FF36-1812-4025-B8AE-E9086625A28E}"/>
              </a:ext>
            </a:extLst>
          </p:cNvPr>
          <p:cNvSpPr/>
          <p:nvPr/>
        </p:nvSpPr>
        <p:spPr>
          <a:xfrm>
            <a:off x="1050131" y="3576318"/>
            <a:ext cx="3207544" cy="169306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A6BD55-408C-475A-8611-3FC56FC7BFDF}"/>
              </a:ext>
            </a:extLst>
          </p:cNvPr>
          <p:cNvSpPr txBox="1"/>
          <p:nvPr/>
        </p:nvSpPr>
        <p:spPr>
          <a:xfrm>
            <a:off x="1200150" y="3521869"/>
            <a:ext cx="27503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>
                <a:latin typeface="Calibri" panose="020F0502020204030204" pitchFamily="34" charset="0"/>
                <a:cs typeface="Calibri" panose="020F0502020204030204" pitchFamily="34" charset="0"/>
              </a:rPr>
              <a:t>¿</a:t>
            </a:r>
            <a:r>
              <a:rPr lang="en-GB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Dónde</a:t>
            </a:r>
            <a:r>
              <a:rPr lang="en-GB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vives</a:t>
            </a:r>
            <a:r>
              <a:rPr lang="en-GB" sz="30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GB" sz="3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2E255A-7E3F-4817-A924-F2B823165C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483" y="3369204"/>
            <a:ext cx="3218967" cy="17055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DAEF496-D556-44E4-B08E-FAB5FAECEAE3}"/>
              </a:ext>
            </a:extLst>
          </p:cNvPr>
          <p:cNvSpPr txBox="1"/>
          <p:nvPr/>
        </p:nvSpPr>
        <p:spPr>
          <a:xfrm>
            <a:off x="5014913" y="3429000"/>
            <a:ext cx="31075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Vivo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una casa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grande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las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afueras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del pueblo que se llama Barnard Castle.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Está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el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noreste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Inglaterra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cerca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de Darlington.</a:t>
            </a:r>
            <a:endParaRPr lang="en-GB" dirty="0"/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7F8F9B93-5FCD-4C07-A4B3-5EB89AEAE906}"/>
              </a:ext>
            </a:extLst>
          </p:cNvPr>
          <p:cNvSpPr/>
          <p:nvPr/>
        </p:nvSpPr>
        <p:spPr>
          <a:xfrm>
            <a:off x="5379244" y="3521869"/>
            <a:ext cx="585788" cy="478631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2CB30-CEB7-4A1C-A5FC-7997715C00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6382" y="4357007"/>
            <a:ext cx="594412" cy="48924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8A3BFC7-9C79-4161-B1E4-E865119ADD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8678" y="3716685"/>
            <a:ext cx="594412" cy="48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271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E6301-077E-4395-8C48-6CAECD8BFC0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en-GB" dirty="0"/>
              <a:t>Speaking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5EF44E-C455-4FB5-97DC-78D397EC72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make flashcards – question on the front / answer on the back</a:t>
            </a:r>
          </a:p>
          <a:p>
            <a:r>
              <a:rPr lang="en-GB" dirty="0"/>
              <a:t>write it on a mini white board, erase some words and try to say it out loud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FF7FF36-1812-4025-B8AE-E9086625A28E}"/>
              </a:ext>
            </a:extLst>
          </p:cNvPr>
          <p:cNvSpPr/>
          <p:nvPr/>
        </p:nvSpPr>
        <p:spPr>
          <a:xfrm>
            <a:off x="1100137" y="3381639"/>
            <a:ext cx="3207544" cy="169306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A6BD55-408C-475A-8611-3FC56FC7BFDF}"/>
              </a:ext>
            </a:extLst>
          </p:cNvPr>
          <p:cNvSpPr txBox="1"/>
          <p:nvPr/>
        </p:nvSpPr>
        <p:spPr>
          <a:xfrm>
            <a:off x="1193007" y="3691041"/>
            <a:ext cx="27503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>
                <a:latin typeface="Calibri" panose="020F0502020204030204" pitchFamily="34" charset="0"/>
                <a:cs typeface="Calibri" panose="020F0502020204030204" pitchFamily="34" charset="0"/>
              </a:rPr>
              <a:t>¿</a:t>
            </a:r>
            <a:r>
              <a:rPr lang="en-GB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Dónde</a:t>
            </a:r>
            <a:r>
              <a:rPr lang="en-GB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vives</a:t>
            </a:r>
            <a:r>
              <a:rPr lang="en-GB" sz="30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GB" sz="3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2E255A-7E3F-4817-A924-F2B823165C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483" y="3369204"/>
            <a:ext cx="3218967" cy="17055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DAEF496-D556-44E4-B08E-FAB5FAECEAE3}"/>
              </a:ext>
            </a:extLst>
          </p:cNvPr>
          <p:cNvSpPr txBox="1"/>
          <p:nvPr/>
        </p:nvSpPr>
        <p:spPr>
          <a:xfrm>
            <a:off x="5014913" y="3429000"/>
            <a:ext cx="31075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____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una casa _____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las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afueras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del pueblo ___se llama Barnard Castle. ____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el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noreste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de _________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cerca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de Darlington.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71564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E6301-077E-4395-8C48-6CAECD8BFC0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en-GB" dirty="0"/>
              <a:t>Speaking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5EF44E-C455-4FB5-97DC-78D397EC72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make flashcards – question on the front / answer on the back</a:t>
            </a:r>
          </a:p>
          <a:p>
            <a:r>
              <a:rPr lang="en-GB" dirty="0"/>
              <a:t>write it on a mini white board, erase some words and try to say it out loud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FF7FF36-1812-4025-B8AE-E9086625A28E}"/>
              </a:ext>
            </a:extLst>
          </p:cNvPr>
          <p:cNvSpPr/>
          <p:nvPr/>
        </p:nvSpPr>
        <p:spPr>
          <a:xfrm>
            <a:off x="1100137" y="3381639"/>
            <a:ext cx="3207544" cy="169306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A6BD55-408C-475A-8611-3FC56FC7BFDF}"/>
              </a:ext>
            </a:extLst>
          </p:cNvPr>
          <p:cNvSpPr txBox="1"/>
          <p:nvPr/>
        </p:nvSpPr>
        <p:spPr>
          <a:xfrm>
            <a:off x="1193007" y="3691041"/>
            <a:ext cx="27503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>
                <a:latin typeface="Calibri" panose="020F0502020204030204" pitchFamily="34" charset="0"/>
                <a:cs typeface="Calibri" panose="020F0502020204030204" pitchFamily="34" charset="0"/>
              </a:rPr>
              <a:t>¿</a:t>
            </a:r>
            <a:r>
              <a:rPr lang="en-GB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Dónde</a:t>
            </a:r>
            <a:r>
              <a:rPr lang="en-GB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vives</a:t>
            </a:r>
            <a:r>
              <a:rPr lang="en-GB" sz="30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GB" sz="3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2E255A-7E3F-4817-A924-F2B823165C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483" y="3369204"/>
            <a:ext cx="3218967" cy="17055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DAEF496-D556-44E4-B08E-FAB5FAECEAE3}"/>
              </a:ext>
            </a:extLst>
          </p:cNvPr>
          <p:cNvSpPr txBox="1"/>
          <p:nvPr/>
        </p:nvSpPr>
        <p:spPr>
          <a:xfrm>
            <a:off x="5014913" y="3429000"/>
            <a:ext cx="31075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____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una _____ _____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las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afueras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del pueblo ___se _____ Barnard Castle. ____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el ________ de _________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cerca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de _________.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48842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AC1884-14C9-44B5-8489-B889109F6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590" y="2416969"/>
            <a:ext cx="7886700" cy="3263504"/>
          </a:xfrm>
        </p:spPr>
        <p:txBody>
          <a:bodyPr/>
          <a:lstStyle/>
          <a:p>
            <a:r>
              <a:rPr lang="en-GB" dirty="0"/>
              <a:t>Use the revision guide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Read articles online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ECA9BF-7209-4391-AAD1-6600DD6099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7" t="25884" r="78583" b="25037"/>
          <a:stretch/>
        </p:blipFill>
        <p:spPr>
          <a:xfrm>
            <a:off x="5745481" y="2226469"/>
            <a:ext cx="1186883" cy="16383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421B4D7-E5F3-4C66-A352-E5B693B1D5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187" t="45037" r="63500" b="24296"/>
          <a:stretch/>
        </p:blipFill>
        <p:spPr>
          <a:xfrm>
            <a:off x="7160894" y="2226467"/>
            <a:ext cx="1169438" cy="163830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7A456F7-BE01-405C-85A0-948EA853AC73}"/>
              </a:ext>
            </a:extLst>
          </p:cNvPr>
          <p:cNvSpPr txBox="1">
            <a:spLocks/>
          </p:cNvSpPr>
          <p:nvPr/>
        </p:nvSpPr>
        <p:spPr>
          <a:xfrm>
            <a:off x="628650" y="1137045"/>
            <a:ext cx="7886700" cy="994172"/>
          </a:xfrm>
          <a:prstGeom prst="rect">
            <a:avLst/>
          </a:prstGeom>
          <a:solidFill>
            <a:srgbClr val="FF0000"/>
          </a:solidFill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300"/>
              <a:t>Reading</a:t>
            </a:r>
            <a:endParaRPr lang="en-GB" sz="33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86733D1-EC28-408A-828E-6451CFF36B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277" y="4293784"/>
            <a:ext cx="2818787" cy="10796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40BD707-7001-46F7-8637-EE42563B24F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4719" t="10299" r="24187" b="6227"/>
          <a:stretch/>
        </p:blipFill>
        <p:spPr>
          <a:xfrm>
            <a:off x="5566462" y="4180530"/>
            <a:ext cx="1869336" cy="2135889"/>
          </a:xfrm>
          <a:prstGeom prst="rect">
            <a:avLst/>
          </a:prstGeom>
        </p:spPr>
      </p:pic>
      <p:pic>
        <p:nvPicPr>
          <p:cNvPr id="4100" name="Picture 4" descr="logo">
            <a:extLst>
              <a:ext uri="{FF2B5EF4-FFF2-40B4-BE49-F238E27FC236}">
                <a16:creationId xmlns:a16="http://schemas.microsoft.com/office/drawing/2014/main" id="{8A48474F-9325-49C0-929B-40EDDF3DA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962" y="4435285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460AAF1-8BF3-45B8-8226-B83344C7FBB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461" t="9301" r="28315" b="69093"/>
          <a:stretch/>
        </p:blipFill>
        <p:spPr>
          <a:xfrm>
            <a:off x="3300920" y="5680473"/>
            <a:ext cx="4002550" cy="69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7709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C7001-09E8-4066-A899-20B4D394DD7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GB" dirty="0"/>
              <a:t>Writing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B3F243-10F7-4693-9000-1FDEC67AA6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17638"/>
            <a:ext cx="7886700" cy="4770233"/>
          </a:xfrm>
        </p:spPr>
        <p:txBody>
          <a:bodyPr>
            <a:normAutofit fontScale="55000" lnSpcReduction="20000"/>
          </a:bodyPr>
          <a:lstStyle/>
          <a:p>
            <a:r>
              <a:rPr lang="en-GB" sz="4200" dirty="0"/>
              <a:t>collect and learn a selection of key phrases in a range of tenses and make sure you work them into your piece – plan around them</a:t>
            </a:r>
          </a:p>
          <a:p>
            <a:pPr marL="0" indent="0">
              <a:buNone/>
            </a:pPr>
            <a:r>
              <a:rPr lang="en-GB" sz="4200" dirty="0"/>
              <a:t>90 word piece</a:t>
            </a:r>
          </a:p>
          <a:p>
            <a:pPr marL="0" indent="0">
              <a:buNone/>
            </a:pPr>
            <a:r>
              <a:rPr lang="en-GB" sz="4200" dirty="0"/>
              <a:t>Past Tense</a:t>
            </a:r>
          </a:p>
          <a:p>
            <a:pPr marL="0" indent="0">
              <a:buNone/>
            </a:pPr>
            <a:r>
              <a:rPr lang="en-GB" sz="4200" dirty="0">
                <a:solidFill>
                  <a:srgbClr val="FF0000"/>
                </a:solidFill>
              </a:rPr>
              <a:t>je </a:t>
            </a:r>
            <a:r>
              <a:rPr lang="en-GB" sz="4200" dirty="0" err="1">
                <a:solidFill>
                  <a:srgbClr val="FF0000"/>
                </a:solidFill>
              </a:rPr>
              <a:t>suis</a:t>
            </a:r>
            <a:r>
              <a:rPr lang="en-GB" sz="4200" dirty="0">
                <a:solidFill>
                  <a:srgbClr val="FF0000"/>
                </a:solidFill>
              </a:rPr>
              <a:t> </a:t>
            </a:r>
            <a:r>
              <a:rPr lang="en-GB" sz="4200" dirty="0" err="1">
                <a:solidFill>
                  <a:srgbClr val="FF0000"/>
                </a:solidFill>
              </a:rPr>
              <a:t>all</a:t>
            </a:r>
            <a:r>
              <a:rPr lang="en-GB" sz="42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</a:t>
            </a:r>
            <a:endParaRPr lang="en-GB" sz="4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42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j’ai</a:t>
            </a:r>
            <a:r>
              <a:rPr lang="en-GB" sz="4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2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joué</a:t>
            </a:r>
            <a:r>
              <a:rPr lang="en-GB" sz="4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/ </a:t>
            </a:r>
            <a:r>
              <a:rPr lang="en-GB" sz="42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j’ai</a:t>
            </a:r>
            <a:r>
              <a:rPr lang="en-GB" sz="4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2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mangé</a:t>
            </a:r>
            <a:endParaRPr lang="en-GB" sz="4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4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 </a:t>
            </a:r>
            <a:r>
              <a:rPr lang="en-GB" sz="42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s’est</a:t>
            </a:r>
            <a:r>
              <a:rPr lang="en-GB" sz="4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bien </a:t>
            </a:r>
            <a:r>
              <a:rPr lang="en-GB" sz="42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amusés</a:t>
            </a:r>
            <a:endParaRPr lang="en-GB" sz="4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42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c’était</a:t>
            </a:r>
            <a:endParaRPr lang="en-GB" sz="4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4200" dirty="0">
                <a:latin typeface="Calibri" panose="020F0502020204030204" pitchFamily="34" charset="0"/>
                <a:cs typeface="Calibri" panose="020F0502020204030204" pitchFamily="34" charset="0"/>
              </a:rPr>
              <a:t>Future tense</a:t>
            </a:r>
          </a:p>
          <a:p>
            <a:pPr marL="0" indent="0">
              <a:buNone/>
            </a:pPr>
            <a:r>
              <a:rPr lang="en-GB" sz="4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 </a:t>
            </a:r>
            <a:r>
              <a:rPr lang="en-GB" sz="42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voudrais</a:t>
            </a:r>
            <a:r>
              <a:rPr lang="en-GB" sz="4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2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aller</a:t>
            </a:r>
            <a:endParaRPr lang="en-GB" sz="42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4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 </a:t>
            </a:r>
            <a:r>
              <a:rPr lang="en-GB" sz="42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vais</a:t>
            </a:r>
            <a:r>
              <a:rPr lang="en-GB" sz="4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2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étudier</a:t>
            </a:r>
            <a:endParaRPr lang="en-GB" sz="42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42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</a:t>
            </a:r>
            <a:r>
              <a:rPr lang="en-GB" sz="4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sera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19BE5F-051C-485F-9C38-0EE685DAA519}"/>
              </a:ext>
            </a:extLst>
          </p:cNvPr>
          <p:cNvSpPr txBox="1"/>
          <p:nvPr/>
        </p:nvSpPr>
        <p:spPr>
          <a:xfrm>
            <a:off x="4572000" y="2656431"/>
            <a:ext cx="3021806" cy="2885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dirty="0"/>
              <a:t>Opinions</a:t>
            </a:r>
          </a:p>
          <a:p>
            <a:r>
              <a:rPr lang="en-GB" sz="2100" dirty="0" err="1">
                <a:solidFill>
                  <a:srgbClr val="0070C0"/>
                </a:solidFill>
              </a:rPr>
              <a:t>ce</a:t>
            </a:r>
            <a:r>
              <a:rPr lang="en-GB" sz="2100" dirty="0">
                <a:solidFill>
                  <a:srgbClr val="0070C0"/>
                </a:solidFill>
              </a:rPr>
              <a:t> que </a:t>
            </a:r>
            <a:r>
              <a:rPr lang="en-GB" sz="2100" dirty="0" err="1">
                <a:solidFill>
                  <a:srgbClr val="0070C0"/>
                </a:solidFill>
              </a:rPr>
              <a:t>j’aime</a:t>
            </a:r>
            <a:r>
              <a:rPr lang="en-GB" sz="2100" dirty="0">
                <a:solidFill>
                  <a:srgbClr val="0070C0"/>
                </a:solidFill>
              </a:rPr>
              <a:t> le plus </a:t>
            </a:r>
            <a:r>
              <a:rPr lang="en-GB" sz="2100" dirty="0" err="1">
                <a:solidFill>
                  <a:srgbClr val="0070C0"/>
                </a:solidFill>
              </a:rPr>
              <a:t>c’est</a:t>
            </a:r>
            <a:endParaRPr lang="en-GB" sz="2100" dirty="0">
              <a:solidFill>
                <a:srgbClr val="0070C0"/>
              </a:solidFill>
            </a:endParaRPr>
          </a:p>
          <a:p>
            <a:r>
              <a:rPr lang="en-GB" sz="2100" dirty="0" err="1">
                <a:solidFill>
                  <a:srgbClr val="0070C0"/>
                </a:solidFill>
              </a:rPr>
              <a:t>selon</a:t>
            </a:r>
            <a:r>
              <a:rPr lang="en-GB" sz="2100" dirty="0">
                <a:solidFill>
                  <a:srgbClr val="0070C0"/>
                </a:solidFill>
              </a:rPr>
              <a:t> mon </a:t>
            </a:r>
            <a:r>
              <a:rPr lang="en-GB" sz="2100" dirty="0" err="1">
                <a:solidFill>
                  <a:srgbClr val="0070C0"/>
                </a:solidFill>
              </a:rPr>
              <a:t>ami</a:t>
            </a:r>
            <a:r>
              <a:rPr lang="en-GB" sz="2100" dirty="0">
                <a:solidFill>
                  <a:srgbClr val="0070C0"/>
                </a:solidFill>
              </a:rPr>
              <a:t> </a:t>
            </a:r>
            <a:r>
              <a:rPr lang="en-GB" sz="2100" dirty="0" err="1">
                <a:solidFill>
                  <a:srgbClr val="0070C0"/>
                </a:solidFill>
              </a:rPr>
              <a:t>c’est</a:t>
            </a:r>
            <a:endParaRPr lang="en-GB" sz="2100" dirty="0">
              <a:solidFill>
                <a:srgbClr val="0070C0"/>
              </a:solidFill>
            </a:endParaRPr>
          </a:p>
          <a:p>
            <a:r>
              <a:rPr lang="en-GB" sz="21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quel</a:t>
            </a:r>
            <a:r>
              <a:rPr lang="en-GB" sz="21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1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dommage</a:t>
            </a:r>
            <a:endParaRPr lang="en-GB" sz="21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100" dirty="0">
                <a:latin typeface="Calibri" panose="020F0502020204030204" pitchFamily="34" charset="0"/>
                <a:cs typeface="Calibri" panose="020F0502020204030204" pitchFamily="34" charset="0"/>
              </a:rPr>
              <a:t>Complex phrases</a:t>
            </a:r>
          </a:p>
          <a:p>
            <a:r>
              <a:rPr lang="en-GB" sz="2100" dirty="0">
                <a:solidFill>
                  <a:srgbClr val="CC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bien </a:t>
            </a:r>
            <a:r>
              <a:rPr lang="en-GB" sz="2100" dirty="0" err="1">
                <a:solidFill>
                  <a:srgbClr val="CC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qu’il</a:t>
            </a:r>
            <a:r>
              <a:rPr lang="en-GB" sz="2100" dirty="0">
                <a:solidFill>
                  <a:srgbClr val="CC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100" dirty="0" err="1">
                <a:solidFill>
                  <a:srgbClr val="CC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soit</a:t>
            </a:r>
            <a:r>
              <a:rPr lang="en-GB" sz="2100" dirty="0">
                <a:solidFill>
                  <a:srgbClr val="CC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  <a:p>
            <a:r>
              <a:rPr lang="en-GB" sz="2100" dirty="0" err="1">
                <a:solidFill>
                  <a:srgbClr val="CC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j’en</a:t>
            </a:r>
            <a:r>
              <a:rPr lang="en-GB" sz="2100" dirty="0">
                <a:solidFill>
                  <a:srgbClr val="CC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ai </a:t>
            </a:r>
            <a:r>
              <a:rPr lang="en-GB" sz="2100" dirty="0" err="1">
                <a:solidFill>
                  <a:srgbClr val="CC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marre</a:t>
            </a:r>
            <a:endParaRPr lang="en-GB" sz="2100" dirty="0">
              <a:solidFill>
                <a:srgbClr val="CC00CC"/>
              </a:solidFill>
            </a:endParaRPr>
          </a:p>
          <a:p>
            <a:endParaRPr lang="en-GB" sz="1350" dirty="0"/>
          </a:p>
        </p:txBody>
      </p:sp>
    </p:spTree>
    <p:extLst>
      <p:ext uri="{BB962C8B-B14F-4D97-AF65-F5344CB8AC3E}">
        <p14:creationId xmlns:p14="http://schemas.microsoft.com/office/powerpoint/2010/main" val="19924811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C7001-09E8-4066-A899-20B4D394DD7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GB" dirty="0"/>
              <a:t>Writing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B3F243-10F7-4693-9000-1FDEC67AA6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20294"/>
            <a:ext cx="7886700" cy="3774281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collect and learn a selection of key phrases in a range of tenses and make sure you work them into your piece – plan around them</a:t>
            </a:r>
          </a:p>
          <a:p>
            <a:pPr marL="0" indent="0">
              <a:buNone/>
            </a:pPr>
            <a:r>
              <a:rPr lang="en-GB" dirty="0"/>
              <a:t>150 word piece</a:t>
            </a:r>
          </a:p>
          <a:p>
            <a:pPr marL="0" indent="0">
              <a:buNone/>
            </a:pPr>
            <a:r>
              <a:rPr lang="en-GB" dirty="0" err="1">
                <a:solidFill>
                  <a:srgbClr val="CC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cuando</a:t>
            </a:r>
            <a:r>
              <a:rPr lang="en-GB" dirty="0">
                <a:solidFill>
                  <a:srgbClr val="CC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sea mayor</a:t>
            </a:r>
          </a:p>
          <a:p>
            <a:pPr marL="0" indent="0">
              <a:buNone/>
            </a:pPr>
            <a:r>
              <a:rPr lang="en-GB" dirty="0" err="1">
                <a:solidFill>
                  <a:srgbClr val="CC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</a:t>
            </a:r>
            <a:r>
              <a:rPr lang="en-GB" dirty="0">
                <a:solidFill>
                  <a:srgbClr val="CC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CC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tuviera</a:t>
            </a:r>
            <a:r>
              <a:rPr lang="en-GB" dirty="0">
                <a:solidFill>
                  <a:srgbClr val="CC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CC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más</a:t>
            </a:r>
            <a:r>
              <a:rPr lang="en-GB" dirty="0">
                <a:solidFill>
                  <a:srgbClr val="CC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CC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dinero</a:t>
            </a:r>
            <a:r>
              <a:rPr lang="en-GB" dirty="0">
                <a:solidFill>
                  <a:srgbClr val="CC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en-GB" dirty="0" err="1">
                <a:solidFill>
                  <a:srgbClr val="CC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nunca</a:t>
            </a:r>
            <a:r>
              <a:rPr lang="en-GB" dirty="0">
                <a:solidFill>
                  <a:srgbClr val="CC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CC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pensé</a:t>
            </a:r>
            <a:r>
              <a:rPr lang="en-GB" dirty="0">
                <a:solidFill>
                  <a:srgbClr val="CC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que me </a:t>
            </a:r>
            <a:r>
              <a:rPr lang="en-GB" dirty="0" err="1">
                <a:solidFill>
                  <a:srgbClr val="CC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habría</a:t>
            </a:r>
            <a:r>
              <a:rPr lang="en-GB" dirty="0">
                <a:solidFill>
                  <a:srgbClr val="CC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CC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gustado</a:t>
            </a:r>
            <a:r>
              <a:rPr lang="en-GB" dirty="0">
                <a:solidFill>
                  <a:srgbClr val="CC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 idea de</a:t>
            </a:r>
          </a:p>
          <a:p>
            <a:pPr marL="0" indent="0">
              <a:buNone/>
            </a:pPr>
            <a:r>
              <a:rPr lang="en-GB" dirty="0" err="1">
                <a:solidFill>
                  <a:srgbClr val="CC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según</a:t>
            </a:r>
            <a:r>
              <a:rPr lang="en-GB" dirty="0">
                <a:solidFill>
                  <a:srgbClr val="CC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 dice</a:t>
            </a:r>
          </a:p>
          <a:p>
            <a:pPr marL="0" indent="0">
              <a:buNone/>
            </a:pPr>
            <a:r>
              <a:rPr lang="en-GB" dirty="0" err="1">
                <a:solidFill>
                  <a:srgbClr val="CC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ojalá</a:t>
            </a:r>
            <a:r>
              <a:rPr lang="en-GB" dirty="0">
                <a:solidFill>
                  <a:srgbClr val="CC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CC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pudiera</a:t>
            </a:r>
            <a:endParaRPr lang="en-GB" dirty="0">
              <a:solidFill>
                <a:srgbClr val="CC00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82861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" name="Content Placeholder 2">
            <a:extLst>
              <a:ext uri="{FF2B5EF4-FFF2-40B4-BE49-F238E27FC236}">
                <a16:creationId xmlns:a16="http://schemas.microsoft.com/office/drawing/2014/main" id="{4B6EB600-7113-4B1D-BEC8-31A71F06F99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895725" y="1210443"/>
          <a:ext cx="4885203" cy="4414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81E5031-477A-4EC5-A29D-3CDBA328A339}"/>
              </a:ext>
            </a:extLst>
          </p:cNvPr>
          <p:cNvSpPr txBox="1"/>
          <p:nvPr/>
        </p:nvSpPr>
        <p:spPr>
          <a:xfrm>
            <a:off x="168240" y="239738"/>
            <a:ext cx="304115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In conclusion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CECEC46-3542-4892-8D3A-4F4EFF0DD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0157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DB5D60D-832A-4AD0-806E-DA5C4D66D684}"/>
              </a:ext>
            </a:extLst>
          </p:cNvPr>
          <p:cNvSpPr txBox="1"/>
          <p:nvPr/>
        </p:nvSpPr>
        <p:spPr>
          <a:xfrm>
            <a:off x="1130157" y="771702"/>
            <a:ext cx="6965879" cy="53145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GCSE French / Spanish Themes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solidFill>
                  <a:srgbClr val="41287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Theme 1: Identity and culture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800" dirty="0">
                <a:solidFill>
                  <a:srgbClr val="41287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Me, my family and friends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800" dirty="0">
                <a:solidFill>
                  <a:srgbClr val="41287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Technology in everyday life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800" dirty="0">
                <a:solidFill>
                  <a:srgbClr val="41287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Free-time activities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800" dirty="0">
                <a:solidFill>
                  <a:srgbClr val="41287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Customs and festivals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solidFill>
                  <a:srgbClr val="41287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Theme 2: Local, national, international and global areas of interest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800" dirty="0">
                <a:solidFill>
                  <a:srgbClr val="41287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Home, town, neighbourhood and region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800" dirty="0">
                <a:solidFill>
                  <a:srgbClr val="41287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Social issues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800" dirty="0">
                <a:solidFill>
                  <a:srgbClr val="41287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Global issues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800" dirty="0">
                <a:solidFill>
                  <a:srgbClr val="41287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Travel and tourism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solidFill>
                  <a:srgbClr val="41287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Theme 3: Current and future study and employment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800" dirty="0">
                <a:solidFill>
                  <a:srgbClr val="41287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My studies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800" dirty="0">
                <a:solidFill>
                  <a:srgbClr val="41287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Life at school/college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800" dirty="0">
                <a:solidFill>
                  <a:srgbClr val="41287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Education post-16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800" dirty="0">
                <a:solidFill>
                  <a:srgbClr val="41287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Jobs, career choices and ambitions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EA25C7-D3D2-4BE4-A43E-2D06EE712F36}"/>
              </a:ext>
            </a:extLst>
          </p:cNvPr>
          <p:cNvSpPr txBox="1"/>
          <p:nvPr/>
        </p:nvSpPr>
        <p:spPr>
          <a:xfrm>
            <a:off x="5352836" y="772842"/>
            <a:ext cx="2743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Listening	25% </a:t>
            </a:r>
          </a:p>
          <a:p>
            <a:r>
              <a:rPr lang="en-GB" sz="2800" dirty="0"/>
              <a:t>Speaking 	25%</a:t>
            </a:r>
          </a:p>
          <a:p>
            <a:r>
              <a:rPr lang="en-GB" sz="2800" dirty="0"/>
              <a:t>Reading 	25%</a:t>
            </a:r>
          </a:p>
        </p:txBody>
      </p:sp>
    </p:spTree>
    <p:extLst>
      <p:ext uri="{BB962C8B-B14F-4D97-AF65-F5344CB8AC3E}">
        <p14:creationId xmlns:p14="http://schemas.microsoft.com/office/powerpoint/2010/main" val="4223815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DB5D60D-832A-4AD0-806E-DA5C4D66D684}"/>
              </a:ext>
            </a:extLst>
          </p:cNvPr>
          <p:cNvSpPr txBox="1"/>
          <p:nvPr/>
        </p:nvSpPr>
        <p:spPr>
          <a:xfrm>
            <a:off x="1130157" y="771702"/>
            <a:ext cx="6965879" cy="53145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GCSE Spanish Adjustments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solidFill>
                  <a:srgbClr val="41287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Theme 1: Identity and culture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800" dirty="0">
                <a:solidFill>
                  <a:srgbClr val="41287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Me, my family and friends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800" dirty="0">
                <a:solidFill>
                  <a:srgbClr val="41287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Technology in everyday life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800" dirty="0">
                <a:solidFill>
                  <a:srgbClr val="412878"/>
                </a:solidFill>
                <a:effectLst/>
                <a:highlight>
                  <a:srgbClr val="00FFFF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Free-time activities – not in the 90 word questions</a:t>
            </a:r>
            <a:endParaRPr lang="en-GB" sz="1800" dirty="0">
              <a:effectLst/>
              <a:highlight>
                <a:srgbClr val="00FFFF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800" dirty="0">
                <a:solidFill>
                  <a:srgbClr val="41287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Customs and festivals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solidFill>
                  <a:srgbClr val="41287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Theme 2: Local, national, international and global areas of interest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800" dirty="0">
                <a:solidFill>
                  <a:srgbClr val="41287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Home, town, neighbourhood and region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800" dirty="0">
                <a:solidFill>
                  <a:srgbClr val="41287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Social issues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800" dirty="0">
                <a:solidFill>
                  <a:srgbClr val="41287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Global issues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800" dirty="0">
                <a:solidFill>
                  <a:srgbClr val="41287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Travel and tourism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solidFill>
                  <a:srgbClr val="41287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Theme 3: Current and future study and employment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800" dirty="0">
                <a:solidFill>
                  <a:srgbClr val="41287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My studies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800" dirty="0">
                <a:solidFill>
                  <a:srgbClr val="41287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Life at school/college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800" dirty="0">
                <a:solidFill>
                  <a:srgbClr val="412878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Education post-16 – not in the 150 word questions</a:t>
            </a:r>
            <a:endParaRPr lang="en-GB" sz="1800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800" dirty="0">
                <a:solidFill>
                  <a:srgbClr val="41287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Jobs, career choices and ambitions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EA25C7-D3D2-4BE4-A43E-2D06EE712F36}"/>
              </a:ext>
            </a:extLst>
          </p:cNvPr>
          <p:cNvSpPr txBox="1"/>
          <p:nvPr/>
        </p:nvSpPr>
        <p:spPr>
          <a:xfrm>
            <a:off x="5352836" y="772842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Writing		25%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17E6868-8B01-4212-9B85-4FA85E6028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6484" y="1296062"/>
            <a:ext cx="1589552" cy="105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557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DB5D60D-832A-4AD0-806E-DA5C4D66D684}"/>
              </a:ext>
            </a:extLst>
          </p:cNvPr>
          <p:cNvSpPr txBox="1"/>
          <p:nvPr/>
        </p:nvSpPr>
        <p:spPr>
          <a:xfrm>
            <a:off x="1130157" y="771702"/>
            <a:ext cx="6965879" cy="52120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GCSE French Adjustments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solidFill>
                  <a:srgbClr val="41287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Theme 1: Identity and culture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800" dirty="0">
                <a:solidFill>
                  <a:srgbClr val="41287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Me, my family and friends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800" dirty="0">
                <a:solidFill>
                  <a:srgbClr val="41287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Technology in everyday life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800" dirty="0">
                <a:solidFill>
                  <a:srgbClr val="41287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Free-time activities 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800" dirty="0">
                <a:solidFill>
                  <a:srgbClr val="412878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Customs and festivals- not in the 90 or 150 word questions</a:t>
            </a:r>
            <a:endParaRPr lang="en-GB" sz="1800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solidFill>
                  <a:srgbClr val="41287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Theme 2: Local, national, international and global areas of interest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800" dirty="0">
                <a:solidFill>
                  <a:srgbClr val="41287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Home, town, neighbourhood and region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800" dirty="0">
                <a:solidFill>
                  <a:srgbClr val="41287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Social issues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800" dirty="0">
                <a:solidFill>
                  <a:srgbClr val="412878"/>
                </a:solidFill>
                <a:effectLst/>
                <a:highlight>
                  <a:srgbClr val="00FFFF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Global issues– not in the 90 word questions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800" dirty="0">
                <a:solidFill>
                  <a:srgbClr val="412878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Travel and tourism- not in the 90 or 150 word questions</a:t>
            </a:r>
            <a:endParaRPr lang="en-GB" sz="1800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solidFill>
                  <a:srgbClr val="41287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Theme 3: Current and future study and employment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800" dirty="0">
                <a:solidFill>
                  <a:srgbClr val="41287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My studies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800" dirty="0">
                <a:solidFill>
                  <a:srgbClr val="41287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Life at school/college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800" dirty="0">
                <a:solidFill>
                  <a:srgbClr val="412878"/>
                </a:solidFill>
                <a:effectLst/>
                <a:highlight>
                  <a:srgbClr val="00FFFF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Education post-16 – not in the </a:t>
            </a:r>
            <a:r>
              <a:rPr lang="en-GB" dirty="0">
                <a:solidFill>
                  <a:srgbClr val="412878"/>
                </a:solidFill>
                <a:highlight>
                  <a:srgbClr val="00FFFF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90</a:t>
            </a:r>
            <a:r>
              <a:rPr lang="en-GB" sz="1800" dirty="0">
                <a:solidFill>
                  <a:srgbClr val="412878"/>
                </a:solidFill>
                <a:effectLst/>
                <a:highlight>
                  <a:srgbClr val="00FFFF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word questions</a:t>
            </a:r>
            <a:endParaRPr lang="en-GB" sz="1800" dirty="0">
              <a:effectLst/>
              <a:highlight>
                <a:srgbClr val="00FFFF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800" dirty="0">
                <a:solidFill>
                  <a:srgbClr val="41287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Jobs, career choices and ambitions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EA25C7-D3D2-4BE4-A43E-2D06EE712F36}"/>
              </a:ext>
            </a:extLst>
          </p:cNvPr>
          <p:cNvSpPr txBox="1"/>
          <p:nvPr/>
        </p:nvSpPr>
        <p:spPr>
          <a:xfrm>
            <a:off x="5352836" y="772842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Writing		25%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269122C-3FD6-4A5A-8772-98DAEC3DC9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374" y="1296062"/>
            <a:ext cx="1598114" cy="106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6256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C94E43C-FA3B-47E7-AAFD-84DDBCEE2DED}"/>
              </a:ext>
            </a:extLst>
          </p:cNvPr>
          <p:cNvSpPr txBox="1"/>
          <p:nvPr/>
        </p:nvSpPr>
        <p:spPr>
          <a:xfrm>
            <a:off x="3441843" y="1659285"/>
            <a:ext cx="6246688" cy="35394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200" dirty="0"/>
              <a:t>learn vocabulary</a:t>
            </a:r>
          </a:p>
          <a:p>
            <a:r>
              <a:rPr lang="en-GB" sz="3200" dirty="0"/>
              <a:t>revise basic tense structures</a:t>
            </a:r>
          </a:p>
          <a:p>
            <a:r>
              <a:rPr lang="en-GB" sz="3200" dirty="0"/>
              <a:t>learn vocabulary</a:t>
            </a:r>
          </a:p>
          <a:p>
            <a:r>
              <a:rPr lang="en-GB" sz="3200" dirty="0"/>
              <a:t>speak out loud</a:t>
            </a:r>
          </a:p>
          <a:p>
            <a:r>
              <a:rPr lang="en-GB" sz="3200" dirty="0"/>
              <a:t>learn vocabulary</a:t>
            </a:r>
          </a:p>
          <a:p>
            <a:r>
              <a:rPr lang="en-GB" sz="3200" dirty="0"/>
              <a:t>listen to the language</a:t>
            </a:r>
          </a:p>
          <a:p>
            <a:r>
              <a:rPr lang="en-GB" sz="3200" dirty="0"/>
              <a:t>learn vocabulary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4D7E26-36F0-4039-92DF-FBD060A81340}"/>
              </a:ext>
            </a:extLst>
          </p:cNvPr>
          <p:cNvSpPr txBox="1"/>
          <p:nvPr/>
        </p:nvSpPr>
        <p:spPr>
          <a:xfrm>
            <a:off x="277401" y="2496620"/>
            <a:ext cx="3030877" cy="76944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400" dirty="0"/>
              <a:t>The Basics</a:t>
            </a:r>
          </a:p>
        </p:txBody>
      </p:sp>
    </p:spTree>
    <p:extLst>
      <p:ext uri="{BB962C8B-B14F-4D97-AF65-F5344CB8AC3E}">
        <p14:creationId xmlns:p14="http://schemas.microsoft.com/office/powerpoint/2010/main" val="2922023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C94E43C-FA3B-47E7-AAFD-84DDBCEE2DED}"/>
              </a:ext>
            </a:extLst>
          </p:cNvPr>
          <p:cNvSpPr txBox="1"/>
          <p:nvPr/>
        </p:nvSpPr>
        <p:spPr>
          <a:xfrm>
            <a:off x="3441843" y="1850288"/>
            <a:ext cx="6246688" cy="206210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200" dirty="0"/>
              <a:t>AQA vocabulary list</a:t>
            </a:r>
          </a:p>
          <a:p>
            <a:r>
              <a:rPr lang="en-GB" sz="3200" dirty="0"/>
              <a:t>Purple Revision Workbook</a:t>
            </a:r>
          </a:p>
          <a:p>
            <a:r>
              <a:rPr lang="en-GB" sz="3200" dirty="0"/>
              <a:t>Speaking test questions </a:t>
            </a:r>
          </a:p>
          <a:p>
            <a:pPr marL="457200" indent="-457200">
              <a:buFontTx/>
              <a:buChar char="-"/>
            </a:pPr>
            <a:r>
              <a:rPr lang="en-GB" sz="3200" dirty="0"/>
              <a:t>booklet / flashcards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4D7E26-36F0-4039-92DF-FBD060A81340}"/>
              </a:ext>
            </a:extLst>
          </p:cNvPr>
          <p:cNvSpPr txBox="1"/>
          <p:nvPr/>
        </p:nvSpPr>
        <p:spPr>
          <a:xfrm>
            <a:off x="277401" y="2496620"/>
            <a:ext cx="3030877" cy="76944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400" dirty="0"/>
              <a:t>The Basics</a:t>
            </a:r>
          </a:p>
        </p:txBody>
      </p:sp>
    </p:spTree>
    <p:extLst>
      <p:ext uri="{BB962C8B-B14F-4D97-AF65-F5344CB8AC3E}">
        <p14:creationId xmlns:p14="http://schemas.microsoft.com/office/powerpoint/2010/main" val="2232810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F101531-C737-4DB2-B2AA-F50FBEBBE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241" y="2346417"/>
            <a:ext cx="3554858" cy="14775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D2AB300-8D3A-4479-B81A-56F89B22A9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7901" y="2394080"/>
            <a:ext cx="3554858" cy="14298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344A5F-B9EF-4407-A9D3-65C203FA51B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203" t="10299" r="35168" b="52347"/>
          <a:stretch/>
        </p:blipFill>
        <p:spPr>
          <a:xfrm>
            <a:off x="821931" y="4715838"/>
            <a:ext cx="5178177" cy="19212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186B302-E03C-4C95-8552-016AE859145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124" t="10100" r="41910" b="52547"/>
          <a:stretch/>
        </p:blipFill>
        <p:spPr>
          <a:xfrm>
            <a:off x="4335695" y="4715838"/>
            <a:ext cx="4294597" cy="192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916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BF6765A-964E-43C6-BBCE-FDC09F6764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050" r="30388"/>
          <a:stretch/>
        </p:blipFill>
        <p:spPr>
          <a:xfrm>
            <a:off x="1756880" y="1637069"/>
            <a:ext cx="2455523" cy="3249328"/>
          </a:xfrm>
          <a:prstGeom prst="rect">
            <a:avLst/>
          </a:prstGeom>
        </p:spPr>
      </p:pic>
      <p:pic>
        <p:nvPicPr>
          <p:cNvPr id="3074" name="Picture 2" descr="Revise AQA GCSE Spanish Revision Workbook: for the 9-1 exams (Revise AQA GCSE MFL 16): for home learning, 2022 and 2023 as...">
            <a:extLst>
              <a:ext uri="{FF2B5EF4-FFF2-40B4-BE49-F238E27FC236}">
                <a16:creationId xmlns:a16="http://schemas.microsoft.com/office/drawing/2014/main" id="{874C6AE6-8CB9-4940-98FE-5F37F4CC1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175" y="1637069"/>
            <a:ext cx="2295397" cy="3249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699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ECB2867-DD95-4AD5-9D6B-00CB8D59FD15}"/>
              </a:ext>
            </a:extLst>
          </p:cNvPr>
          <p:cNvSpPr txBox="1"/>
          <p:nvPr/>
        </p:nvSpPr>
        <p:spPr>
          <a:xfrm>
            <a:off x="3637052" y="1202076"/>
            <a:ext cx="5393933" cy="52629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learn groups of words from the same topic area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copy / cover / write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look for related words / families of words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make silly connections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highlight the vocab you know – go back to the unhighlighted words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get someone to test you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err="1"/>
              <a:t>Memrise</a:t>
            </a:r>
            <a:r>
              <a:rPr lang="en-GB" sz="2800" dirty="0"/>
              <a:t> little and often – 10 mins a day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FDEF64-6D85-4F29-96F8-AC822DAC6671}"/>
              </a:ext>
            </a:extLst>
          </p:cNvPr>
          <p:cNvSpPr txBox="1"/>
          <p:nvPr/>
        </p:nvSpPr>
        <p:spPr>
          <a:xfrm>
            <a:off x="113015" y="2075380"/>
            <a:ext cx="3421296" cy="212365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400" dirty="0"/>
              <a:t>How do I learn vocabulary?</a:t>
            </a:r>
          </a:p>
        </p:txBody>
      </p:sp>
    </p:spTree>
    <p:extLst>
      <p:ext uri="{BB962C8B-B14F-4D97-AF65-F5344CB8AC3E}">
        <p14:creationId xmlns:p14="http://schemas.microsoft.com/office/powerpoint/2010/main" val="2073012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ESDALE PPOINT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ilter">
      <a:maj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华文新魏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华文新魏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4" id="{9BBF04D0-ECE7-C843-8178-5AB139135C43}" vid="{E3337A7D-D7AB-AC49-922D-902859F0E71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TEESDALE PPOINT .thmx</Template>
  <TotalTime>1302</TotalTime>
  <Words>832</Words>
  <Application>Microsoft Office PowerPoint</Application>
  <PresentationFormat>On-screen Show (4:3)</PresentationFormat>
  <Paragraphs>144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ＭＳ Ｐゴシック</vt:lpstr>
      <vt:lpstr>Arial</vt:lpstr>
      <vt:lpstr>Calibri</vt:lpstr>
      <vt:lpstr>Myriad Pro</vt:lpstr>
      <vt:lpstr>Rockwell</vt:lpstr>
      <vt:lpstr>Symbol</vt:lpstr>
      <vt:lpstr>Times New Roman</vt:lpstr>
      <vt:lpstr>TEESDALE PPOINT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Listening</vt:lpstr>
      <vt:lpstr>Speaking</vt:lpstr>
      <vt:lpstr>Speaking</vt:lpstr>
      <vt:lpstr>Speaking</vt:lpstr>
      <vt:lpstr>Speaking</vt:lpstr>
      <vt:lpstr>PowerPoint Presentation</vt:lpstr>
      <vt:lpstr>Writing</vt:lpstr>
      <vt:lpstr>Writing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Safeguarding Update</dc:title>
  <dc:creator>D</dc:creator>
  <cp:lastModifiedBy>Administrator</cp:lastModifiedBy>
  <cp:revision>329</cp:revision>
  <cp:lastPrinted>2019-02-04T16:15:01Z</cp:lastPrinted>
  <dcterms:created xsi:type="dcterms:W3CDTF">2018-08-17T09:23:17Z</dcterms:created>
  <dcterms:modified xsi:type="dcterms:W3CDTF">2022-03-04T08:45:43Z</dcterms:modified>
</cp:coreProperties>
</file>