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0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1" r:id="rId25"/>
    <p:sldId id="279" r:id="rId26"/>
    <p:sldId id="282" r:id="rId27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084F63-47E4-1EF5-206D-C57B1BF64368}" v="27" dt="2022-02-17T16:16:04.3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 Walker" userId="S::susan.walker@teesdaleschool.co.uk::b07cc4e3-e1e5-45d3-9502-f8387b7ef133" providerId="AD" clId="Web-{9B084F63-47E4-1EF5-206D-C57B1BF64368}"/>
    <pc:docChg chg="modSld">
      <pc:chgData name="S Walker" userId="S::susan.walker@teesdaleschool.co.uk::b07cc4e3-e1e5-45d3-9502-f8387b7ef133" providerId="AD" clId="Web-{9B084F63-47E4-1EF5-206D-C57B1BF64368}" dt="2022-02-17T16:16:04.353" v="26" actId="20577"/>
      <pc:docMkLst>
        <pc:docMk/>
      </pc:docMkLst>
      <pc:sldChg chg="modSp">
        <pc:chgData name="S Walker" userId="S::susan.walker@teesdaleschool.co.uk::b07cc4e3-e1e5-45d3-9502-f8387b7ef133" providerId="AD" clId="Web-{9B084F63-47E4-1EF5-206D-C57B1BF64368}" dt="2022-02-17T16:16:04.353" v="26" actId="20577"/>
        <pc:sldMkLst>
          <pc:docMk/>
          <pc:sldMk cId="3565459397" sldId="257"/>
        </pc:sldMkLst>
        <pc:spChg chg="mod">
          <ac:chgData name="S Walker" userId="S::susan.walker@teesdaleschool.co.uk::b07cc4e3-e1e5-45d3-9502-f8387b7ef133" providerId="AD" clId="Web-{9B084F63-47E4-1EF5-206D-C57B1BF64368}" dt="2022-02-17T16:16:04.353" v="26" actId="20577"/>
          <ac:spMkLst>
            <pc:docMk/>
            <pc:sldMk cId="3565459397" sldId="257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61ED98-1C3C-4835-969A-4837646EB994}" type="datetimeFigureOut">
              <a:rPr lang="en-GB" smtClean="0"/>
              <a:t>17/02/2022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0A3E3-FE4B-4AC1-91A7-28287BEDFC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899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E9451-54ED-274D-97A4-487C8FBB8045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34D2EF-133E-7141-809B-67D69D7AB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160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3414713" y="612933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09498"/>
            <a:ext cx="7772400" cy="1177819"/>
          </a:xfrm>
        </p:spPr>
        <p:txBody>
          <a:bodyPr/>
          <a:lstStyle>
            <a:lvl1pPr>
              <a:defRPr>
                <a:latin typeface="Rockwell"/>
                <a:cs typeface="Rockwel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47230"/>
            <a:ext cx="6400800" cy="80734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65AEC-D016-0B4D-B2C5-F967B7FBEB6C}" type="datetimeFigureOut">
              <a:rPr lang="en-US" smtClean="0"/>
              <a:t>2/17/2022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5" t="16475" r="50526" b="29508"/>
          <a:stretch/>
        </p:blipFill>
        <p:spPr>
          <a:xfrm>
            <a:off x="303196" y="300160"/>
            <a:ext cx="2468880" cy="689918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B9964-4EB4-3E45-97F3-1A8E6FF9374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7208" y="4165283"/>
            <a:ext cx="32944015" cy="46678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2783192" y="97643"/>
            <a:ext cx="45686113" cy="64733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40933" y="-858910"/>
            <a:ext cx="45686113" cy="64733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7" t="7576" r="3663"/>
          <a:stretch/>
        </p:blipFill>
        <p:spPr>
          <a:xfrm>
            <a:off x="7503462" y="6192073"/>
            <a:ext cx="1183341" cy="46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18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65AEC-D016-0B4D-B2C5-F967B7FBEB6C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B9964-4EB4-3E45-97F3-1A8E6FF93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776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65AEC-D016-0B4D-B2C5-F967B7FBEB6C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B9964-4EB4-3E45-97F3-1A8E6FF93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034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65AEC-D016-0B4D-B2C5-F967B7FBEB6C}" type="datetimeFigureOut">
              <a:rPr lang="en-US" smtClean="0"/>
              <a:t>2/17/2022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5" t="16475" r="50526" b="29508"/>
          <a:stretch/>
        </p:blipFill>
        <p:spPr>
          <a:xfrm>
            <a:off x="457200" y="5769263"/>
            <a:ext cx="1648090" cy="460552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B9964-4EB4-3E45-97F3-1A8E6FF93747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827" y="5730146"/>
            <a:ext cx="1284973" cy="5008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2174" y="5599518"/>
            <a:ext cx="19081148" cy="270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619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65AEC-D016-0B4D-B2C5-F967B7FBEB6C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B9964-4EB4-3E45-97F3-1A8E6FF9374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827" y="5730146"/>
            <a:ext cx="1284973" cy="5008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8897" y="6229815"/>
            <a:ext cx="11621352" cy="4953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5" t="16475" r="50526" b="29508"/>
          <a:stretch/>
        </p:blipFill>
        <p:spPr>
          <a:xfrm>
            <a:off x="457200" y="5769263"/>
            <a:ext cx="1648090" cy="46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115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65AEC-D016-0B4D-B2C5-F967B7FBEB6C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B9964-4EB4-3E45-97F3-1A8E6FF9374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827" y="5730146"/>
            <a:ext cx="1284973" cy="5008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8897" y="6229815"/>
            <a:ext cx="11621352" cy="4953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5" t="16475" r="50526" b="29508"/>
          <a:stretch/>
        </p:blipFill>
        <p:spPr>
          <a:xfrm>
            <a:off x="457200" y="5769263"/>
            <a:ext cx="1648090" cy="46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54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65AEC-D016-0B4D-B2C5-F967B7FBEB6C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B9964-4EB4-3E45-97F3-1A8E6FF93747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827" y="5730146"/>
            <a:ext cx="1284973" cy="5008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8897" y="6229815"/>
            <a:ext cx="11621352" cy="4953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5" t="16475" r="50526" b="29508"/>
          <a:stretch/>
        </p:blipFill>
        <p:spPr>
          <a:xfrm>
            <a:off x="457200" y="5769263"/>
            <a:ext cx="1648090" cy="46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885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65AEC-D016-0B4D-B2C5-F967B7FBEB6C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B9964-4EB4-3E45-97F3-1A8E6FF9374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827" y="5730146"/>
            <a:ext cx="1284973" cy="5008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8897" y="6229815"/>
            <a:ext cx="11621352" cy="4953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5" t="16475" r="50526" b="29508"/>
          <a:stretch/>
        </p:blipFill>
        <p:spPr>
          <a:xfrm>
            <a:off x="457200" y="5769263"/>
            <a:ext cx="1648090" cy="46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38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65AEC-D016-0B4D-B2C5-F967B7FBEB6C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B9964-4EB4-3E45-97F3-1A8E6FF9374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827" y="5730146"/>
            <a:ext cx="1284973" cy="5008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8897" y="6229815"/>
            <a:ext cx="11621352" cy="4953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5" t="16475" r="50526" b="29508"/>
          <a:stretch/>
        </p:blipFill>
        <p:spPr>
          <a:xfrm>
            <a:off x="457200" y="5769263"/>
            <a:ext cx="1648090" cy="46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204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65AEC-D016-0B4D-B2C5-F967B7FBEB6C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B9964-4EB4-3E45-97F3-1A8E6FF9374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827" y="5730146"/>
            <a:ext cx="1284973" cy="5008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8897" y="6229815"/>
            <a:ext cx="11621352" cy="4953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5" t="16475" r="50526" b="29508"/>
          <a:stretch/>
        </p:blipFill>
        <p:spPr>
          <a:xfrm>
            <a:off x="457200" y="5769263"/>
            <a:ext cx="1648090" cy="46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855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65AEC-D016-0B4D-B2C5-F967B7FBEB6C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B9964-4EB4-3E45-97F3-1A8E6FF9374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827" y="5730146"/>
            <a:ext cx="1284973" cy="5008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8897" y="6229815"/>
            <a:ext cx="11621352" cy="4953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5" t="16475" r="50526" b="29508"/>
          <a:stretch/>
        </p:blipFill>
        <p:spPr>
          <a:xfrm>
            <a:off x="457200" y="5769263"/>
            <a:ext cx="1648090" cy="46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367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Myriad Pro"/>
                <a:ea typeface="+mn-ea"/>
                <a:cs typeface="+mn-cs"/>
              </a:defRPr>
            </a:lvl1pPr>
          </a:lstStyle>
          <a:p>
            <a:fld id="{7EA65AEC-D016-0B4D-B2C5-F967B7FBEB6C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Myriad Pro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Myriad Pro"/>
                <a:ea typeface="+mn-ea"/>
                <a:cs typeface="+mn-cs"/>
              </a:defRPr>
            </a:lvl1pPr>
          </a:lstStyle>
          <a:p>
            <a:fld id="{F93B9964-4EB4-3E45-97F3-1A8E6FF9374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Myriad Pro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Myriad Pro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Myriad Pro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Myriad Pro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Myriad Pro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qqIPOTshm8EM8CCWkCy9Pg" TargetMode="External"/><Relationship Id="rId2" Type="http://schemas.openxmlformats.org/officeDocument/2006/relationships/hyperlink" Target="https://www.simplypsychology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0PokyYvuL7Q&amp;list=PLp8BSCLLWBUCuyMc0-2cHFid4x1xuXoQM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41029"/>
            <a:ext cx="6858000" cy="1690852"/>
          </a:xfrm>
        </p:spPr>
        <p:txBody>
          <a:bodyPr/>
          <a:lstStyle/>
          <a:p>
            <a:r>
              <a:rPr lang="en-GB"/>
              <a:t>Psychology examinations 2022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192" y="2997418"/>
            <a:ext cx="6488917" cy="365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200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AO1: the knowledge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/>
              <a:t>Other resources:</a:t>
            </a:r>
          </a:p>
          <a:p>
            <a:pPr>
              <a:lnSpc>
                <a:spcPct val="150000"/>
              </a:lnSpc>
            </a:pPr>
            <a:r>
              <a:rPr lang="en-GB" sz="1800"/>
              <a:t>Text book</a:t>
            </a:r>
          </a:p>
          <a:p>
            <a:pPr>
              <a:lnSpc>
                <a:spcPct val="150000"/>
              </a:lnSpc>
            </a:pPr>
            <a:r>
              <a:rPr lang="en-GB" sz="1800"/>
              <a:t>Lesson notes</a:t>
            </a:r>
          </a:p>
          <a:p>
            <a:pPr>
              <a:lnSpc>
                <a:spcPct val="150000"/>
              </a:lnSpc>
            </a:pPr>
            <a:r>
              <a:rPr lang="en-GB" sz="1800"/>
              <a:t>Revision notes</a:t>
            </a:r>
          </a:p>
          <a:p>
            <a:pPr>
              <a:lnSpc>
                <a:spcPct val="150000"/>
              </a:lnSpc>
            </a:pPr>
            <a:r>
              <a:rPr lang="en-GB" sz="1800"/>
              <a:t>Marked work</a:t>
            </a:r>
          </a:p>
          <a:p>
            <a:pPr>
              <a:lnSpc>
                <a:spcPct val="150000"/>
              </a:lnSpc>
            </a:pPr>
            <a:endParaRPr lang="en-GB" sz="1800"/>
          </a:p>
          <a:p>
            <a:pPr marL="0" indent="0">
              <a:lnSpc>
                <a:spcPct val="150000"/>
              </a:lnSpc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106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AO2: application of the knowledge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/>
              <a:t>Two main types:</a:t>
            </a:r>
          </a:p>
          <a:p>
            <a:pPr>
              <a:lnSpc>
                <a:spcPct val="150000"/>
              </a:lnSpc>
            </a:pPr>
            <a:r>
              <a:rPr lang="en-GB" sz="1800"/>
              <a:t>Research methods </a:t>
            </a:r>
            <a:br>
              <a:rPr lang="en-GB" sz="1800"/>
            </a:br>
            <a:r>
              <a:rPr lang="en-GB" sz="1800"/>
              <a:t>– applying what you know to descriptions </a:t>
            </a:r>
            <a:br>
              <a:rPr lang="en-GB" sz="1800"/>
            </a:br>
            <a:r>
              <a:rPr lang="en-GB" sz="1800"/>
              <a:t>of research studies</a:t>
            </a:r>
            <a:br>
              <a:rPr lang="en-GB" sz="1800"/>
            </a:br>
            <a:endParaRPr lang="en-GB" sz="1800"/>
          </a:p>
          <a:p>
            <a:pPr>
              <a:lnSpc>
                <a:spcPct val="150000"/>
              </a:lnSpc>
            </a:pPr>
            <a:r>
              <a:rPr lang="en-GB" sz="1800"/>
              <a:t>Applying knowledge to scenarios – we’ll be </a:t>
            </a:r>
            <a:br>
              <a:rPr lang="en-GB" sz="1800"/>
            </a:br>
            <a:r>
              <a:rPr lang="en-GB" sz="1800"/>
              <a:t>practising this in class</a:t>
            </a:r>
          </a:p>
          <a:p>
            <a:pPr marL="0" indent="0">
              <a:lnSpc>
                <a:spcPct val="150000"/>
              </a:lnSpc>
              <a:buNone/>
            </a:pPr>
            <a:endParaRPr lang="en-GB" sz="1800"/>
          </a:p>
          <a:p>
            <a:pPr>
              <a:lnSpc>
                <a:spcPct val="150000"/>
              </a:lnSpc>
            </a:pPr>
            <a:endParaRPr lang="en-GB" sz="1800"/>
          </a:p>
          <a:p>
            <a:pPr marL="0" indent="0">
              <a:lnSpc>
                <a:spcPct val="150000"/>
              </a:lnSpc>
              <a:buNone/>
            </a:pP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4193" y="2428605"/>
            <a:ext cx="2717828" cy="38484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CB8C27-4C90-4AB5-8E62-72C5AD760BC8}"/>
              </a:ext>
            </a:extLst>
          </p:cNvPr>
          <p:cNvSpPr txBox="1"/>
          <p:nvPr/>
        </p:nvSpPr>
        <p:spPr>
          <a:xfrm>
            <a:off x="7070103" y="846138"/>
            <a:ext cx="1616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Students have been given a copy of this workbook</a:t>
            </a:r>
          </a:p>
        </p:txBody>
      </p:sp>
    </p:spTree>
    <p:extLst>
      <p:ext uri="{BB962C8B-B14F-4D97-AF65-F5344CB8AC3E}">
        <p14:creationId xmlns:p14="http://schemas.microsoft.com/office/powerpoint/2010/main" val="332693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AO3: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/>
              <a:t>This takes lots of practice, which we do in class and for homework.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/>
              <a:t>Students often find this the most difficult assessment objective to achieve, but remember that good AO1 and AO2 skills will help you get a good grade.</a:t>
            </a:r>
          </a:p>
          <a:p>
            <a:pPr>
              <a:lnSpc>
                <a:spcPct val="150000"/>
              </a:lnSpc>
            </a:pPr>
            <a:endParaRPr lang="en-GB" sz="1800"/>
          </a:p>
          <a:p>
            <a:pPr marL="0" indent="0">
              <a:lnSpc>
                <a:spcPct val="150000"/>
              </a:lnSpc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512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does Psychology research tell us about effective revision?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8898" y="2125267"/>
            <a:ext cx="5898207" cy="346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51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does Psychology research tell us about effective revision?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8898" y="2125267"/>
            <a:ext cx="5898207" cy="3461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98879" y="4711919"/>
            <a:ext cx="132430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/>
              <a:t>Elaborative rehearsal makes it easier to store and recall information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994839" y="4215306"/>
            <a:ext cx="910458" cy="6148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008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51565"/>
            <a:ext cx="7886700" cy="964156"/>
          </a:xfrm>
        </p:spPr>
        <p:txBody>
          <a:bodyPr/>
          <a:lstStyle/>
          <a:p>
            <a:r>
              <a:rPr lang="en-GB" sz="2800">
                <a:latin typeface="Calibri" panose="020F0502020204030204" pitchFamily="34" charset="0"/>
                <a:cs typeface="Calibri" panose="020F0502020204030204" pitchFamily="34" charset="0"/>
              </a:rPr>
              <a:t>What does Psychology research tell us about effective revision?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 </a:t>
            </a:r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31253" t="31413" r="14133" b="20691"/>
          <a:stretch/>
        </p:blipFill>
        <p:spPr bwMode="auto">
          <a:xfrm>
            <a:off x="1797269" y="2595398"/>
            <a:ext cx="5391807" cy="32871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9318" y="3281198"/>
            <a:ext cx="12297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350"/>
          </a:p>
        </p:txBody>
      </p:sp>
      <p:sp>
        <p:nvSpPr>
          <p:cNvPr id="11" name="TextBox 10"/>
          <p:cNvSpPr txBox="1"/>
          <p:nvPr/>
        </p:nvSpPr>
        <p:spPr>
          <a:xfrm>
            <a:off x="449318" y="3142699"/>
            <a:ext cx="134795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/>
              <a:t>What the word looks like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9318" y="4037944"/>
            <a:ext cx="122971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/>
              <a:t>What the word sounds like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9318" y="5066644"/>
            <a:ext cx="122971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/>
              <a:t>What the word means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C8808B-A7BC-426A-BC76-146477EB4BAB}"/>
              </a:ext>
            </a:extLst>
          </p:cNvPr>
          <p:cNvSpPr txBox="1"/>
          <p:nvPr/>
        </p:nvSpPr>
        <p:spPr>
          <a:xfrm>
            <a:off x="7370619" y="4473286"/>
            <a:ext cx="1773382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/>
              <a:t>The more deeply we think about information, the more likely we are to remember it </a:t>
            </a:r>
          </a:p>
        </p:txBody>
      </p:sp>
    </p:spTree>
    <p:extLst>
      <p:ext uri="{BB962C8B-B14F-4D97-AF65-F5344CB8AC3E}">
        <p14:creationId xmlns:p14="http://schemas.microsoft.com/office/powerpoint/2010/main" val="1720809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How does knowing this help?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GB" sz="2800">
                <a:latin typeface="Calibri" panose="020F0502020204030204" pitchFamily="34" charset="0"/>
                <a:cs typeface="Calibri" panose="020F0502020204030204" pitchFamily="34" charset="0"/>
              </a:rPr>
              <a:t>We can use elaborative rehearsal and deep processing in a range of learning and revision techniques.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800">
                <a:latin typeface="Calibri" panose="020F0502020204030204" pitchFamily="34" charset="0"/>
                <a:cs typeface="Calibri" panose="020F0502020204030204" pitchFamily="34" charset="0"/>
              </a:rPr>
              <a:t>Reading notes is better than nothing, but it’s not very deep processing.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800">
                <a:latin typeface="Calibri" panose="020F0502020204030204" pitchFamily="34" charset="0"/>
                <a:cs typeface="Calibri" panose="020F0502020204030204" pitchFamily="34" charset="0"/>
              </a:rPr>
              <a:t>It’s not very </a:t>
            </a:r>
            <a:r>
              <a:rPr lang="en-GB" sz="2800" u="sng">
                <a:latin typeface="Calibri" panose="020F0502020204030204" pitchFamily="34" charset="0"/>
                <a:cs typeface="Calibri" panose="020F0502020204030204" pitchFamily="34" charset="0"/>
              </a:rPr>
              <a:t>active.</a:t>
            </a:r>
          </a:p>
          <a:p>
            <a:pPr marL="0" indent="0">
              <a:lnSpc>
                <a:spcPct val="150000"/>
              </a:lnSpc>
              <a:buNone/>
            </a:pP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193" y="3864631"/>
            <a:ext cx="3186851" cy="182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339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Active revision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sz="2800">
                <a:latin typeface="Calibri" panose="020F0502020204030204" pitchFamily="34" charset="0"/>
                <a:cs typeface="Calibri" panose="020F0502020204030204" pitchFamily="34" charset="0"/>
              </a:rPr>
              <a:t>Produce mind maps.</a:t>
            </a:r>
            <a:br>
              <a:rPr lang="en-GB" sz="28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800">
                <a:latin typeface="Calibri" panose="020F0502020204030204" pitchFamily="34" charset="0"/>
                <a:cs typeface="Calibri" panose="020F0502020204030204" pitchFamily="34" charset="0"/>
              </a:rPr>
              <a:t>It doesn’t matter if the result is messy – you can redraft it.</a:t>
            </a:r>
            <a:br>
              <a:rPr lang="en-GB" sz="28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800">
                <a:latin typeface="Calibri" panose="020F0502020204030204" pitchFamily="34" charset="0"/>
                <a:cs typeface="Calibri" panose="020F0502020204030204" pitchFamily="34" charset="0"/>
              </a:rPr>
              <a:t>It’s not the pieces of paper you’re left with that’s important, but the process your brain goes through while you decide what to put where.</a:t>
            </a:r>
          </a:p>
        </p:txBody>
      </p:sp>
    </p:spTree>
    <p:extLst>
      <p:ext uri="{BB962C8B-B14F-4D97-AF65-F5344CB8AC3E}">
        <p14:creationId xmlns:p14="http://schemas.microsoft.com/office/powerpoint/2010/main" val="3596529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Active revision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sz="2800">
                <a:latin typeface="Calibri" panose="020F0502020204030204" pitchFamily="34" charset="0"/>
                <a:cs typeface="Calibri" panose="020F0502020204030204" pitchFamily="34" charset="0"/>
              </a:rPr>
              <a:t>Talk aloud about the information, maybe by revising with a friend.</a:t>
            </a:r>
            <a:br>
              <a:rPr lang="en-GB" sz="28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800">
                <a:latin typeface="Calibri" panose="020F0502020204030204" pitchFamily="34" charset="0"/>
                <a:cs typeface="Calibri" panose="020F0502020204030204" pitchFamily="34" charset="0"/>
              </a:rPr>
              <a:t>Saying words out loud strengthens the link between it and its meaning.</a:t>
            </a:r>
          </a:p>
          <a:p>
            <a:pPr>
              <a:lnSpc>
                <a:spcPct val="150000"/>
              </a:lnSpc>
            </a:pPr>
            <a:r>
              <a:rPr lang="en-GB" sz="2800">
                <a:latin typeface="Calibri" panose="020F0502020204030204" pitchFamily="34" charset="0"/>
                <a:cs typeface="Calibri" panose="020F0502020204030204" pitchFamily="34" charset="0"/>
              </a:rPr>
              <a:t>Working together helps because it makes the process more interactive – keeps you awake.</a:t>
            </a:r>
          </a:p>
          <a:p>
            <a:pPr>
              <a:lnSpc>
                <a:spcPct val="150000"/>
              </a:lnSpc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635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Active revision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sz="2800">
                <a:latin typeface="Calibri" panose="020F0502020204030204" pitchFamily="34" charset="0"/>
                <a:cs typeface="Calibri" panose="020F0502020204030204" pitchFamily="34" charset="0"/>
              </a:rPr>
              <a:t>Don’t study any one thing for longer than 45 minutes – concentration wanes after this.</a:t>
            </a:r>
            <a:br>
              <a:rPr lang="en-GB" sz="28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800">
                <a:latin typeface="Calibri" panose="020F0502020204030204" pitchFamily="34" charset="0"/>
                <a:cs typeface="Calibri" panose="020F0502020204030204" pitchFamily="34" charset="0"/>
              </a:rPr>
              <a:t>Have a short break, perhaps with some time outside, then start again with a new topic or subject.</a:t>
            </a:r>
          </a:p>
        </p:txBody>
      </p:sp>
    </p:spTree>
    <p:extLst>
      <p:ext uri="{BB962C8B-B14F-4D97-AF65-F5344CB8AC3E}">
        <p14:creationId xmlns:p14="http://schemas.microsoft.com/office/powerpoint/2010/main" val="1859428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Psychology exam 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>
                <a:ea typeface="ＭＳ Ｐゴシック"/>
              </a:rPr>
              <a:t>Paper 1 Introductory Topics in Psychology  	Tuesday 24</a:t>
            </a:r>
            <a:r>
              <a:rPr lang="en-GB" sz="2000" baseline="30000">
                <a:ea typeface="ＭＳ Ｐゴシック"/>
              </a:rPr>
              <a:t>th</a:t>
            </a:r>
            <a:r>
              <a:rPr lang="en-GB" sz="2000">
                <a:ea typeface="ＭＳ Ｐゴシック"/>
              </a:rPr>
              <a:t> May am</a:t>
            </a:r>
          </a:p>
          <a:p>
            <a:endParaRPr lang="en-GB" sz="2000"/>
          </a:p>
          <a:p>
            <a:r>
              <a:rPr lang="en-GB" sz="2000">
                <a:ea typeface="ＭＳ Ｐゴシック"/>
              </a:rPr>
              <a:t>Paper 2 Psychology in context                    Monday 6</a:t>
            </a:r>
            <a:r>
              <a:rPr lang="en-GB" sz="2000" baseline="30000">
                <a:ea typeface="ＭＳ Ｐゴシック"/>
              </a:rPr>
              <a:t>th</a:t>
            </a:r>
            <a:r>
              <a:rPr lang="en-GB" sz="2000">
                <a:ea typeface="ＭＳ Ｐゴシック"/>
              </a:rPr>
              <a:t> June am</a:t>
            </a:r>
          </a:p>
          <a:p>
            <a:endParaRPr lang="en-GB" sz="2000"/>
          </a:p>
          <a:p>
            <a:r>
              <a:rPr lang="en-GB" sz="2000">
                <a:ea typeface="ＭＳ Ｐゴシック"/>
              </a:rPr>
              <a:t>Paper 3 Issues and Options                        Thursday 16</a:t>
            </a:r>
            <a:r>
              <a:rPr lang="en-GB" sz="2000" baseline="30000">
                <a:ea typeface="ＭＳ Ｐゴシック"/>
              </a:rPr>
              <a:t>th</a:t>
            </a:r>
            <a:r>
              <a:rPr lang="en-GB" sz="2000">
                <a:ea typeface="ＭＳ Ｐゴシック"/>
              </a:rPr>
              <a:t> June am</a:t>
            </a:r>
          </a:p>
          <a:p>
            <a:endParaRPr lang="en-GB"/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4593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Active revision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sz="2400">
                <a:latin typeface="Calibri" panose="020F0502020204030204" pitchFamily="34" charset="0"/>
                <a:cs typeface="Calibri" panose="020F0502020204030204" pitchFamily="34" charset="0"/>
              </a:rPr>
              <a:t>Don’t study two similar things one after the other.</a:t>
            </a:r>
            <a:br>
              <a:rPr lang="en-GB" sz="24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400">
                <a:latin typeface="Calibri" panose="020F0502020204030204" pitchFamily="34" charset="0"/>
                <a:cs typeface="Calibri" panose="020F0502020204030204" pitchFamily="34" charset="0"/>
              </a:rPr>
              <a:t>Research shows that similar learning/revising similar material will cause interference, one of the explanations of forgetting.</a:t>
            </a:r>
            <a:br>
              <a:rPr lang="en-GB" sz="24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400">
                <a:latin typeface="Calibri" panose="020F0502020204030204" pitchFamily="34" charset="0"/>
                <a:cs typeface="Calibri" panose="020F0502020204030204" pitchFamily="34" charset="0"/>
              </a:rPr>
              <a:t>For example, revise the multi-store model of memory, then revise another topic or subject before revising the working memory model.</a:t>
            </a:r>
            <a:br>
              <a:rPr lang="en-GB"/>
            </a:br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820918" y="5113940"/>
            <a:ext cx="50489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00">
                <a:solidFill>
                  <a:srgbClr val="FF0000"/>
                </a:solidFill>
              </a:rPr>
              <a:t>Both of these memory models are on the advance information list</a:t>
            </a:r>
          </a:p>
        </p:txBody>
      </p:sp>
    </p:spTree>
    <p:extLst>
      <p:ext uri="{BB962C8B-B14F-4D97-AF65-F5344CB8AC3E}">
        <p14:creationId xmlns:p14="http://schemas.microsoft.com/office/powerpoint/2010/main" val="1871288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Active revision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sz="2800">
                <a:latin typeface="Calibri" panose="020F0502020204030204" pitchFamily="34" charset="0"/>
                <a:cs typeface="Calibri" panose="020F0502020204030204" pitchFamily="34" charset="0"/>
              </a:rPr>
              <a:t>Make flash cards – we can provide the cards.</a:t>
            </a:r>
            <a:br>
              <a:rPr lang="en-GB" sz="28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800">
                <a:latin typeface="Calibri" panose="020F0502020204030204" pitchFamily="34" charset="0"/>
                <a:cs typeface="Calibri" panose="020F0502020204030204" pitchFamily="34" charset="0"/>
              </a:rPr>
              <a:t>You can buy ready made flash cards but the mental process of producing them yourself aids memory.</a:t>
            </a:r>
            <a:br>
              <a:rPr lang="en-GB" sz="28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800">
                <a:latin typeface="Calibri" panose="020F0502020204030204" pitchFamily="34" charset="0"/>
                <a:cs typeface="Calibri" panose="020F0502020204030204" pitchFamily="34" charset="0"/>
              </a:rPr>
              <a:t>The glossary will be a great help in this.</a:t>
            </a:r>
            <a:br>
              <a:rPr lang="en-GB" sz="28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800">
                <a:latin typeface="Calibri" panose="020F0502020204030204" pitchFamily="34" charset="0"/>
                <a:cs typeface="Calibri" panose="020F0502020204030204" pitchFamily="34" charset="0"/>
              </a:rPr>
              <a:t>Use the cards to test yourself and each other.</a:t>
            </a:r>
          </a:p>
        </p:txBody>
      </p:sp>
    </p:spTree>
    <p:extLst>
      <p:ext uri="{BB962C8B-B14F-4D97-AF65-F5344CB8AC3E}">
        <p14:creationId xmlns:p14="http://schemas.microsoft.com/office/powerpoint/2010/main" val="1165001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Active revision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sz="2800">
                <a:latin typeface="Calibri" panose="020F0502020204030204" pitchFamily="34" charset="0"/>
                <a:cs typeface="Calibri" panose="020F0502020204030204" pitchFamily="34" charset="0"/>
              </a:rPr>
              <a:t>Answer lots of questions – I can give you plenty, and you can find some in your text book and workbooks.</a:t>
            </a:r>
          </a:p>
          <a:p>
            <a:pPr>
              <a:lnSpc>
                <a:spcPct val="150000"/>
              </a:lnSpc>
            </a:pPr>
            <a:r>
              <a:rPr lang="en-GB" sz="2800">
                <a:latin typeface="Calibri" panose="020F0502020204030204" pitchFamily="34" charset="0"/>
                <a:cs typeface="Calibri" panose="020F0502020204030204" pitchFamily="34" charset="0"/>
              </a:rPr>
              <a:t>Ask your own questions – look at a topic and test yourself on what you know about it</a:t>
            </a:r>
            <a:r>
              <a:rPr lang="en-GB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8853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Active revision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/>
              <a:t>Practise writing out answers within time limits. For each mark you get 1.25 minutes (unless you get extra time) so try to answer a 16 mark question in 20 minutes.</a:t>
            </a:r>
            <a:br>
              <a:rPr lang="en-GB"/>
            </a:br>
            <a:endParaRPr lang="en-GB"/>
          </a:p>
          <a:p>
            <a:pPr marL="0" indent="0">
              <a:lnSpc>
                <a:spcPct val="150000"/>
              </a:lnSpc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4431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13CAF-6D45-42D1-92BA-265C4CEA6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Practise really does </a:t>
            </a:r>
            <a:br>
              <a:rPr lang="en-GB"/>
            </a:br>
            <a:r>
              <a:rPr lang="en-GB"/>
              <a:t>make perfect!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A26F1-517B-4859-8698-FD2A19643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  </a:t>
            </a:r>
          </a:p>
        </p:txBody>
      </p:sp>
      <p:pic>
        <p:nvPicPr>
          <p:cNvPr id="4" name="Picture 3" descr="A dog running towards a football ball&#10;&#10;Description automatically generated with low confidence">
            <a:extLst>
              <a:ext uri="{FF2B5EF4-FFF2-40B4-BE49-F238E27FC236}">
                <a16:creationId xmlns:a16="http://schemas.microsoft.com/office/drawing/2014/main" id="{E848DD59-D082-42B8-9C6B-FEA1787FE7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4" t="2572" r="19770" b="3016"/>
          <a:stretch/>
        </p:blipFill>
        <p:spPr>
          <a:xfrm>
            <a:off x="391886" y="2961098"/>
            <a:ext cx="2901462" cy="2765809"/>
          </a:xfrm>
          <a:prstGeom prst="rect">
            <a:avLst/>
          </a:prstGeom>
        </p:spPr>
      </p:pic>
      <p:pic>
        <p:nvPicPr>
          <p:cNvPr id="5" name="Picture 4" descr="A person playing a piano&#10;&#10;Description automatically generated with medium confidence">
            <a:extLst>
              <a:ext uri="{FF2B5EF4-FFF2-40B4-BE49-F238E27FC236}">
                <a16:creationId xmlns:a16="http://schemas.microsoft.com/office/drawing/2014/main" id="{68AB6D99-C771-4152-B843-49E7A99E1A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980" y="971876"/>
            <a:ext cx="2168864" cy="3253296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E287CC26-A664-4E8A-AB67-CB9986923B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639" y="3635844"/>
            <a:ext cx="4286250" cy="22502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88A03E-95A5-459E-A93C-1959EAB6A6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979" y="1779070"/>
            <a:ext cx="3308370" cy="186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6602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Active revision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GB" sz="2800">
                <a:latin typeface="Calibri" panose="020F0502020204030204" pitchFamily="34" charset="0"/>
                <a:cs typeface="Calibri" panose="020F0502020204030204" pitchFamily="34" charset="0"/>
              </a:rPr>
              <a:t>Getting ready for the mock exams: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800">
                <a:latin typeface="Calibri" panose="020F0502020204030204" pitchFamily="34" charset="0"/>
                <a:cs typeface="Calibri" panose="020F0502020204030204" pitchFamily="34" charset="0"/>
              </a:rPr>
              <a:t>We’ll be doing lots of skills practice in lessons – answering AO2 questions, annotating research methods stems, graphs etc.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800">
                <a:latin typeface="Calibri" panose="020F0502020204030204" pitchFamily="34" charset="0"/>
                <a:cs typeface="Calibri" panose="020F0502020204030204" pitchFamily="34" charset="0"/>
              </a:rPr>
              <a:t>So if you concentrate on AO1 – learn the facts on all the topics, that will help a lot. </a:t>
            </a:r>
          </a:p>
        </p:txBody>
      </p:sp>
    </p:spTree>
    <p:extLst>
      <p:ext uri="{BB962C8B-B14F-4D97-AF65-F5344CB8AC3E}">
        <p14:creationId xmlns:p14="http://schemas.microsoft.com/office/powerpoint/2010/main" val="5776273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036A4-5A6D-46E4-9A07-5AE607B5E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Remember:</a:t>
            </a:r>
          </a:p>
        </p:txBody>
      </p:sp>
      <p:pic>
        <p:nvPicPr>
          <p:cNvPr id="5" name="Content Placeholder 4" descr="Chart, histogram&#10;&#10;Description automatically generated">
            <a:extLst>
              <a:ext uri="{FF2B5EF4-FFF2-40B4-BE49-F238E27FC236}">
                <a16:creationId xmlns:a16="http://schemas.microsoft.com/office/drawing/2014/main" id="{B48562D2-DB07-4546-BECD-60A2E8B8F0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24" y="1993342"/>
            <a:ext cx="6797069" cy="287131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547179-5B93-4C78-817B-6D0498BC6D01}"/>
              </a:ext>
            </a:extLst>
          </p:cNvPr>
          <p:cNvSpPr txBox="1"/>
          <p:nvPr/>
        </p:nvSpPr>
        <p:spPr>
          <a:xfrm>
            <a:off x="6571622" y="2258995"/>
            <a:ext cx="21402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/>
              <a:t>You’re all on this side of the IQ distribution curve!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B486DE-C5E1-4019-9F7A-5D64AE671618}"/>
              </a:ext>
            </a:extLst>
          </p:cNvPr>
          <p:cNvSpPr txBox="1"/>
          <p:nvPr/>
        </p:nvSpPr>
        <p:spPr>
          <a:xfrm>
            <a:off x="5648429" y="5061660"/>
            <a:ext cx="1846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The top 16%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05A98EA-0D3A-4AA4-A2C5-E7997234C9E8}"/>
              </a:ext>
            </a:extLst>
          </p:cNvPr>
          <p:cNvCxnSpPr/>
          <p:nvPr/>
        </p:nvCxnSpPr>
        <p:spPr>
          <a:xfrm>
            <a:off x="5162341" y="4891183"/>
            <a:ext cx="243421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1300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 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19111" t="19276" r="19067" b="24225"/>
          <a:stretch/>
        </p:blipFill>
        <p:spPr bwMode="auto">
          <a:xfrm>
            <a:off x="1725106" y="509047"/>
            <a:ext cx="5712642" cy="54204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6A7498-20C2-4F0A-A738-297FBB805DC4}"/>
              </a:ext>
            </a:extLst>
          </p:cNvPr>
          <p:cNvSpPr txBox="1"/>
          <p:nvPr/>
        </p:nvSpPr>
        <p:spPr>
          <a:xfrm>
            <a:off x="6103447" y="743686"/>
            <a:ext cx="2138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Students have the list of topics that will be examined in the summer</a:t>
            </a:r>
          </a:p>
        </p:txBody>
      </p:sp>
    </p:spTree>
    <p:extLst>
      <p:ext uri="{BB962C8B-B14F-4D97-AF65-F5344CB8AC3E}">
        <p14:creationId xmlns:p14="http://schemas.microsoft.com/office/powerpoint/2010/main" val="2095517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Assessment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en-GB" sz="2400"/>
              <a:t>AO1: knowledge of the topics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GB" sz="2400"/>
              <a:t>AO2: application of the knowledge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GB" sz="2400"/>
              <a:t>AO3: evaluation of the information</a:t>
            </a:r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40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AO1: the knowledge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GB"/>
              <a:t>This is the most important – you can’t apply or evaluate information you don’t know.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/>
              <a:t>Use a range of methods and resources to learn all the material on the ‘advance information’ list.</a:t>
            </a:r>
          </a:p>
        </p:txBody>
      </p:sp>
    </p:spTree>
    <p:extLst>
      <p:ext uri="{BB962C8B-B14F-4D97-AF65-F5344CB8AC3E}">
        <p14:creationId xmlns:p14="http://schemas.microsoft.com/office/powerpoint/2010/main" val="4243020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AO1: the knowledge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GB"/>
              <a:t>A glossary of all the key terms is on Teams</a:t>
            </a:r>
          </a:p>
          <a:p>
            <a:pPr marL="0" indent="0">
              <a:lnSpc>
                <a:spcPct val="150000"/>
              </a:lnSpc>
              <a:buNone/>
            </a:pPr>
            <a:endParaRPr lang="en-GB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13627" t="16618" r="20231" b="6056"/>
          <a:stretch/>
        </p:blipFill>
        <p:spPr bwMode="auto">
          <a:xfrm>
            <a:off x="2684079" y="2914650"/>
            <a:ext cx="3239814" cy="29796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68221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AO1: the knowledge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GB"/>
              <a:t>  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15455" t="19718" r="23554" b="6943"/>
          <a:stretch/>
        </p:blipFill>
        <p:spPr bwMode="auto">
          <a:xfrm>
            <a:off x="2601311" y="2125267"/>
            <a:ext cx="3559065" cy="37454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72904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AO1: the knowledge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/>
              <a:t>Online resources – list on Teams</a:t>
            </a:r>
          </a:p>
          <a:p>
            <a:pPr>
              <a:lnSpc>
                <a:spcPct val="150000"/>
              </a:lnSpc>
            </a:pPr>
            <a:r>
              <a:rPr lang="en-GB" sz="1800"/>
              <a:t>Simply Psychology </a:t>
            </a:r>
            <a:br>
              <a:rPr lang="en-GB" sz="1800"/>
            </a:br>
            <a:r>
              <a:rPr lang="en-GB" sz="1800">
                <a:hlinkClick r:id="rId2"/>
              </a:rPr>
              <a:t>https://www.simplypsychology.org/</a:t>
            </a:r>
            <a:endParaRPr lang="en-GB" sz="1800"/>
          </a:p>
          <a:p>
            <a:pPr>
              <a:lnSpc>
                <a:spcPct val="150000"/>
              </a:lnSpc>
            </a:pPr>
            <a:r>
              <a:rPr lang="en-GB" sz="1800" err="1"/>
              <a:t>Psychboost</a:t>
            </a:r>
            <a:r>
              <a:rPr lang="en-GB" sz="1800"/>
              <a:t> </a:t>
            </a:r>
            <a:br>
              <a:rPr lang="en-GB" sz="1800"/>
            </a:br>
            <a:r>
              <a:rPr lang="en-GB" sz="1800">
                <a:hlinkClick r:id="rId3"/>
              </a:rPr>
              <a:t>https://www.youtube.com/channel/UCqqIPOTshm8EM8CCWkCy9Pg</a:t>
            </a:r>
            <a:endParaRPr lang="en-GB" sz="1800"/>
          </a:p>
          <a:p>
            <a:pPr>
              <a:lnSpc>
                <a:spcPct val="150000"/>
              </a:lnSpc>
            </a:pPr>
            <a:r>
              <a:rPr lang="en-GB" sz="1800"/>
              <a:t>Tutor2u </a:t>
            </a:r>
            <a:r>
              <a:rPr lang="en-GB" sz="1800">
                <a:hlinkClick r:id="rId4"/>
              </a:rPr>
              <a:t>https://www.youtube.com/watch?v=0PokyYvuL7Q&amp;list=PLp8BSCLLWBUCuyMc0-2cHFid4x1xuXoQM</a:t>
            </a:r>
            <a:endParaRPr lang="en-GB" sz="1800"/>
          </a:p>
          <a:p>
            <a:pPr>
              <a:lnSpc>
                <a:spcPct val="150000"/>
              </a:lnSpc>
            </a:pPr>
            <a:endParaRPr lang="en-GB" sz="1800"/>
          </a:p>
          <a:p>
            <a:pPr marL="0" indent="0">
              <a:lnSpc>
                <a:spcPct val="150000"/>
              </a:lnSpc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480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AO1: the knowledge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/>
              <a:t>If students look for their own online resources, they must check that the material is for AQA A level Psychology</a:t>
            </a:r>
            <a:endParaRPr lang="en-GB" sz="1800"/>
          </a:p>
          <a:p>
            <a:pPr>
              <a:lnSpc>
                <a:spcPct val="150000"/>
              </a:lnSpc>
            </a:pPr>
            <a:endParaRPr lang="en-GB" sz="1800"/>
          </a:p>
          <a:p>
            <a:pPr marL="0" indent="0">
              <a:lnSpc>
                <a:spcPct val="150000"/>
              </a:lnSpc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612978"/>
      </p:ext>
    </p:extLst>
  </p:cSld>
  <p:clrMapOvr>
    <a:masterClrMapping/>
  </p:clrMapOvr>
</p:sld>
</file>

<file path=ppt/theme/theme1.xml><?xml version="1.0" encoding="utf-8"?>
<a:theme xmlns:a="http://schemas.openxmlformats.org/drawingml/2006/main" name="TEESDALE PPOINT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4" id="{9BBF04D0-ECE7-C843-8178-5AB139135C43}" vid="{E3337A7D-D7AB-AC49-922D-902859F0E7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TEESDALE PPOINT .thmx</Template>
  <Application>Microsoft Office PowerPoint</Application>
  <PresentationFormat>On-screen Show (4:3)</PresentationFormat>
  <Slides>26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TEESDALE PPOINT </vt:lpstr>
      <vt:lpstr>Psychology examinations 2022</vt:lpstr>
      <vt:lpstr>Psychology exam dates</vt:lpstr>
      <vt:lpstr>  </vt:lpstr>
      <vt:lpstr>Assessment objectives</vt:lpstr>
      <vt:lpstr>AO1: the knowledge</vt:lpstr>
      <vt:lpstr>AO1: the knowledge</vt:lpstr>
      <vt:lpstr>AO1: the knowledge</vt:lpstr>
      <vt:lpstr>AO1: the knowledge</vt:lpstr>
      <vt:lpstr>AO1: the knowledge</vt:lpstr>
      <vt:lpstr>AO1: the knowledge</vt:lpstr>
      <vt:lpstr>AO2: application of the knowledge</vt:lpstr>
      <vt:lpstr>AO3: evaluation</vt:lpstr>
      <vt:lpstr>What does Psychology research tell us about effective revision?</vt:lpstr>
      <vt:lpstr>What does Psychology research tell us about effective revision?</vt:lpstr>
      <vt:lpstr>What does Psychology research tell us about effective revision?</vt:lpstr>
      <vt:lpstr>How does knowing this help?</vt:lpstr>
      <vt:lpstr>Active revision techniques</vt:lpstr>
      <vt:lpstr>Active revision techniques</vt:lpstr>
      <vt:lpstr>Active revision techniques</vt:lpstr>
      <vt:lpstr>Active revision techniques</vt:lpstr>
      <vt:lpstr>Active revision techniques</vt:lpstr>
      <vt:lpstr>Active revision techniques</vt:lpstr>
      <vt:lpstr>Active revision techniques</vt:lpstr>
      <vt:lpstr>Practise really does  make perfect!</vt:lpstr>
      <vt:lpstr>Active revision techniques</vt:lpstr>
      <vt:lpstr>Remember: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Safeguarding Update</dc:title>
  <dc:creator>D</dc:creator>
  <cp:revision>1</cp:revision>
  <cp:lastPrinted>2019-02-04T16:15:01Z</cp:lastPrinted>
  <dcterms:created xsi:type="dcterms:W3CDTF">2018-08-17T09:23:17Z</dcterms:created>
  <dcterms:modified xsi:type="dcterms:W3CDTF">2022-02-17T16:16:24Z</dcterms:modified>
</cp:coreProperties>
</file>