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4" r:id="rId3"/>
    <p:sldId id="337" r:id="rId4"/>
    <p:sldId id="335" r:id="rId5"/>
    <p:sldId id="338" r:id="rId6"/>
    <p:sldId id="336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 Harris" userId="724b2ca0-2a13-4780-bb0a-6bd03a801ecd" providerId="ADAL" clId="{624284B5-BB66-408D-9268-CFB517D19805}"/>
    <pc:docChg chg="modSld">
      <pc:chgData name="V Harris" userId="724b2ca0-2a13-4780-bb0a-6bd03a801ecd" providerId="ADAL" clId="{624284B5-BB66-408D-9268-CFB517D19805}" dt="2022-03-04T09:16:34.317" v="9" actId="20577"/>
      <pc:docMkLst>
        <pc:docMk/>
      </pc:docMkLst>
      <pc:sldChg chg="modSp mod">
        <pc:chgData name="V Harris" userId="724b2ca0-2a13-4780-bb0a-6bd03a801ecd" providerId="ADAL" clId="{624284B5-BB66-408D-9268-CFB517D19805}" dt="2022-03-04T09:16:34.317" v="9" actId="20577"/>
        <pc:sldMkLst>
          <pc:docMk/>
          <pc:sldMk cId="3035687088" sldId="334"/>
        </pc:sldMkLst>
        <pc:spChg chg="mod">
          <ac:chgData name="V Harris" userId="724b2ca0-2a13-4780-bb0a-6bd03a801ecd" providerId="ADAL" clId="{624284B5-BB66-408D-9268-CFB517D19805}" dt="2022-03-04T09:16:34.317" v="9" actId="20577"/>
          <ac:spMkLst>
            <pc:docMk/>
            <pc:sldMk cId="3035687088" sldId="334"/>
            <ac:spMk id="14" creationId="{C5CECE65-2A8E-47E6-95CF-6FF66D103FE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742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826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892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915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378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97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01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85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991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422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97279-7290-419D-9484-13E6CEF0DD6F}" type="datetimeFigureOut">
              <a:rPr lang="en-GB" smtClean="0"/>
              <a:t>04/03/2022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30B64-F8B5-47A0-9516-3406FD2E3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57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/fuseschool/playlists" TargetMode="External"/><Relationship Id="rId7" Type="http://schemas.openxmlformats.org/officeDocument/2006/relationships/hyperlink" Target="https://examqa.com/gcse/science/" TargetMode="External"/><Relationship Id="rId2" Type="http://schemas.openxmlformats.org/officeDocument/2006/relationships/hyperlink" Target="https://www.youtube.com/c/Cognitoedu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physicsandmathstutor.com/" TargetMode="External"/><Relationship Id="rId5" Type="http://schemas.openxmlformats.org/officeDocument/2006/relationships/hyperlink" Target="https://www.youtube.com/channel/UC-TM-z1-tmX1iK_H4SxVhww" TargetMode="External"/><Relationship Id="rId4" Type="http://schemas.openxmlformats.org/officeDocument/2006/relationships/hyperlink" Target="https://www.youtube.com/c/Freesciencelesson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/fuseschool/playlists" TargetMode="External"/><Relationship Id="rId7" Type="http://schemas.openxmlformats.org/officeDocument/2006/relationships/hyperlink" Target="https://examqa.com/gcse/science/" TargetMode="External"/><Relationship Id="rId2" Type="http://schemas.openxmlformats.org/officeDocument/2006/relationships/hyperlink" Target="https://www.youtube.com/c/Cognitoedu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physicsandmathstutor.com/" TargetMode="External"/><Relationship Id="rId5" Type="http://schemas.openxmlformats.org/officeDocument/2006/relationships/hyperlink" Target="https://www.youtube.com/channel/UC-TM-z1-tmX1iK_H4SxVhww" TargetMode="External"/><Relationship Id="rId4" Type="http://schemas.openxmlformats.org/officeDocument/2006/relationships/hyperlink" Target="https://www.youtube.com/c/Freesciencelessons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/fuseschool/playlists" TargetMode="External"/><Relationship Id="rId7" Type="http://schemas.openxmlformats.org/officeDocument/2006/relationships/hyperlink" Target="https://examqa.com/gcse/science/" TargetMode="External"/><Relationship Id="rId2" Type="http://schemas.openxmlformats.org/officeDocument/2006/relationships/hyperlink" Target="https://www.youtube.com/c/Cognitoedu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physicsandmathstutor.com/" TargetMode="External"/><Relationship Id="rId5" Type="http://schemas.openxmlformats.org/officeDocument/2006/relationships/hyperlink" Target="https://www.youtube.com/channel/UC-TM-z1-tmX1iK_H4SxVhww" TargetMode="External"/><Relationship Id="rId4" Type="http://schemas.openxmlformats.org/officeDocument/2006/relationships/hyperlink" Target="https://www.youtube.com/c/Freesciencelesson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A0727-D3DB-40CE-ACE7-DFD7B9A25075}"/>
              </a:ext>
            </a:extLst>
          </p:cNvPr>
          <p:cNvSpPr txBox="1">
            <a:spLocks/>
          </p:cNvSpPr>
          <p:nvPr/>
        </p:nvSpPr>
        <p:spPr>
          <a:xfrm>
            <a:off x="193337" y="491963"/>
            <a:ext cx="9519326" cy="6045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 dirty="0">
                <a:latin typeface="+mn-lt"/>
              </a:rPr>
              <a:t>Useful links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i="1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i="1" dirty="0"/>
              <a:t>YouTube channels: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Cognito 			</a:t>
            </a:r>
            <a:r>
              <a:rPr lang="en-GB" sz="1600" dirty="0">
                <a:hlinkClick r:id="rId2"/>
              </a:rPr>
              <a:t>https://www.youtube.com/c/Cognitoedu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 err="1"/>
              <a:t>Fuseschool</a:t>
            </a:r>
            <a:r>
              <a:rPr lang="en-GB" sz="1600" dirty="0"/>
              <a:t> 		</a:t>
            </a:r>
            <a:r>
              <a:rPr lang="en-GB" sz="1600" dirty="0">
                <a:hlinkClick r:id="rId3"/>
              </a:rPr>
              <a:t>https://www.youtube.com/c/fuseschool/playlists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 err="1"/>
              <a:t>FreeScienceLessons</a:t>
            </a:r>
            <a:r>
              <a:rPr lang="en-GB" sz="1600" dirty="0"/>
              <a:t> 		</a:t>
            </a:r>
            <a:r>
              <a:rPr lang="en-GB" sz="1600" dirty="0">
                <a:hlinkClick r:id="rId4"/>
              </a:rPr>
              <a:t>https://www.youtube.com/c/Freesciencelessons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Required Practicals 		</a:t>
            </a:r>
            <a:r>
              <a:rPr lang="en-GB" sz="1600" dirty="0">
                <a:hlinkClick r:id="rId5"/>
              </a:rPr>
              <a:t>https://www.youtube.com/channel/UC-TM-z1-tmX1iK_H4SxVhww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i="1" dirty="0"/>
              <a:t>Websites: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Physics and Maths Tutor: 	</a:t>
            </a:r>
            <a:r>
              <a:rPr lang="en-GB" sz="1600" dirty="0">
                <a:hlinkClick r:id="rId6"/>
              </a:rPr>
              <a:t>https://www.physicsandmathstutor.com/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 err="1"/>
              <a:t>ExamQA</a:t>
            </a:r>
            <a:r>
              <a:rPr lang="en-GB" sz="1600" dirty="0"/>
              <a:t>: 			</a:t>
            </a:r>
            <a:r>
              <a:rPr lang="en-GB" sz="1600" dirty="0">
                <a:hlinkClick r:id="rId7"/>
              </a:rPr>
              <a:t>https://examqa.com/gcse/science/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i="1" dirty="0"/>
              <a:t>How can students ‘master’ content?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Flashcards		Look, cover, write, check…		Quiz questions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i="1" dirty="0"/>
              <a:t>How can students check that they have mastered content?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Quick fact recall questions – revision guide, Educake online, definition checks, YouTube Videos with questions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06862D-1775-4D18-A5DE-E8B8CDCD6B1C}"/>
              </a:ext>
            </a:extLst>
          </p:cNvPr>
          <p:cNvSpPr txBox="1"/>
          <p:nvPr/>
        </p:nvSpPr>
        <p:spPr>
          <a:xfrm>
            <a:off x="6975137" y="91853"/>
            <a:ext cx="2816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AQA GCSE Sciences (9-1)</a:t>
            </a:r>
          </a:p>
        </p:txBody>
      </p:sp>
    </p:spTree>
    <p:extLst>
      <p:ext uri="{BB962C8B-B14F-4D97-AF65-F5344CB8AC3E}">
        <p14:creationId xmlns:p14="http://schemas.microsoft.com/office/powerpoint/2010/main" val="9976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A69B29-A0EC-4035-BEB0-6C23578F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47652"/>
            <a:ext cx="8839200" cy="759827"/>
          </a:xfrm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latin typeface="+mn-lt"/>
              </a:rPr>
              <a:t>AQA Combined Science exams (Summer 2022 update)</a:t>
            </a:r>
            <a:br>
              <a:rPr lang="en-GB" sz="2400" b="1" dirty="0">
                <a:latin typeface="+mn-lt"/>
              </a:rPr>
            </a:br>
            <a:r>
              <a:rPr lang="en-GB" sz="2400" b="1" dirty="0">
                <a:latin typeface="+mn-lt"/>
              </a:rPr>
              <a:t> – the following </a:t>
            </a:r>
            <a:r>
              <a:rPr lang="en-GB" sz="2400" b="1" i="1" u="sng" dirty="0">
                <a:latin typeface="+mn-lt"/>
              </a:rPr>
              <a:t>will</a:t>
            </a:r>
            <a:r>
              <a:rPr lang="en-GB" sz="2400" b="1" dirty="0">
                <a:latin typeface="+mn-lt"/>
              </a:rPr>
              <a:t> be assessed 		Foundation Tier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59EA73-4FD1-4012-8EF5-E6F2445E618F}"/>
              </a:ext>
            </a:extLst>
          </p:cNvPr>
          <p:cNvSpPr txBox="1"/>
          <p:nvPr/>
        </p:nvSpPr>
        <p:spPr>
          <a:xfrm>
            <a:off x="495301" y="1421685"/>
            <a:ext cx="2737673" cy="18697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50" b="1" dirty="0">
                <a:solidFill>
                  <a:srgbClr val="00B050"/>
                </a:solidFill>
              </a:rPr>
              <a:t>Biology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4.1.2 Cell division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4.2.2 Animal tissues, organs and organ systems 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4.3.1 Communicable diseases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4.4.1 Photosynthesis </a:t>
            </a:r>
          </a:p>
          <a:p>
            <a:endParaRPr lang="en-GB" sz="1050" dirty="0">
              <a:solidFill>
                <a:srgbClr val="00B050"/>
              </a:solidFill>
            </a:endParaRPr>
          </a:p>
          <a:p>
            <a:r>
              <a:rPr lang="en-GB" sz="1050" b="1" dirty="0">
                <a:solidFill>
                  <a:srgbClr val="00B050"/>
                </a:solidFill>
              </a:rPr>
              <a:t>Required practicals: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RP1 - Use of a light microscope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RP 3 - Testing for carbohydrates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RP 5 - The effect of light on the rate of photosynthesis for pondweed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E812BC-3D32-433E-836B-EFC4E869C382}"/>
              </a:ext>
            </a:extLst>
          </p:cNvPr>
          <p:cNvSpPr txBox="1"/>
          <p:nvPr/>
        </p:nvSpPr>
        <p:spPr>
          <a:xfrm>
            <a:off x="3289504" y="1220292"/>
            <a:ext cx="306000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Chemistry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5.1.2 The periodic table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5.2.2 How bonding and structure are related to the properties of substances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5.2.3 Structure and bonding of carbon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5.4.1 Reactivity of metals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5.4.2 Reactions of acids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5.4.3 Electrolysis</a:t>
            </a:r>
          </a:p>
          <a:p>
            <a:endParaRPr lang="en-GB" sz="1100" b="1" dirty="0">
              <a:solidFill>
                <a:srgbClr val="FF0000"/>
              </a:solidFill>
            </a:endParaRPr>
          </a:p>
          <a:p>
            <a:r>
              <a:rPr lang="en-GB" sz="1100" b="1" dirty="0">
                <a:solidFill>
                  <a:srgbClr val="FF0000"/>
                </a:solidFill>
              </a:rPr>
              <a:t>Required practicals:</a:t>
            </a:r>
          </a:p>
          <a:p>
            <a:r>
              <a:rPr lang="en-GB" sz="1100" dirty="0">
                <a:solidFill>
                  <a:srgbClr val="FF0000"/>
                </a:solidFill>
              </a:rPr>
              <a:t>RP8 - Preparation of a pure dry sample of a soluble salt from insoluble oxide or carbonate</a:t>
            </a:r>
          </a:p>
          <a:p>
            <a:r>
              <a:rPr lang="en-GB" sz="1100" dirty="0">
                <a:solidFill>
                  <a:srgbClr val="FF0000"/>
                </a:solidFill>
              </a:rPr>
              <a:t>RP9 - Electrolysis of aqueous solutions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RP10 - Variables that affect temperature change in reacting solutions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39C32A-5949-44C5-98D5-488FE720392F}"/>
              </a:ext>
            </a:extLst>
          </p:cNvPr>
          <p:cNvSpPr txBox="1"/>
          <p:nvPr/>
        </p:nvSpPr>
        <p:spPr>
          <a:xfrm>
            <a:off x="6406035" y="1359116"/>
            <a:ext cx="306000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accent1"/>
                </a:solidFill>
              </a:rPr>
              <a:t>Physics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6.1.1 Energy changes in a system, and the ways energy is stored before and after such changes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6.1.3 National and global energy resources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6.2.1 Current, potential difference and resistance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6.3.1 Changes of state and the particle model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6.4.2 Atoms and nuclear radiation  </a:t>
            </a:r>
          </a:p>
          <a:p>
            <a:endParaRPr lang="en-GB" sz="1100" b="1" dirty="0">
              <a:solidFill>
                <a:schemeClr val="accent1"/>
              </a:solidFill>
            </a:endParaRPr>
          </a:p>
          <a:p>
            <a:r>
              <a:rPr lang="en-GB" sz="1100" b="1" dirty="0">
                <a:solidFill>
                  <a:schemeClr val="accent1"/>
                </a:solidFill>
              </a:rPr>
              <a:t>Required practicals: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RP14: Specific heat capacity of one or more materials.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RP 16: Investigate the I–V characteristics of a variety of circuit elements, including a filament lamp, a diode and a resistor at constant temperature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F1CF66-577C-4587-A924-E4618B609DFE}"/>
              </a:ext>
            </a:extLst>
          </p:cNvPr>
          <p:cNvSpPr txBox="1"/>
          <p:nvPr/>
        </p:nvSpPr>
        <p:spPr>
          <a:xfrm>
            <a:off x="495301" y="1015985"/>
            <a:ext cx="1067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Paper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E230F0-0DFD-4E0E-AE47-1E6EA1A07BF1}"/>
              </a:ext>
            </a:extLst>
          </p:cNvPr>
          <p:cNvSpPr txBox="1"/>
          <p:nvPr/>
        </p:nvSpPr>
        <p:spPr>
          <a:xfrm>
            <a:off x="495300" y="3895356"/>
            <a:ext cx="1197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r>
              <a:rPr lang="en-GB" dirty="0"/>
              <a:t>Paper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5CECE65-2A8E-47E6-95CF-6FF66D103FE2}"/>
              </a:ext>
            </a:extLst>
          </p:cNvPr>
          <p:cNvSpPr txBox="1"/>
          <p:nvPr/>
        </p:nvSpPr>
        <p:spPr>
          <a:xfrm>
            <a:off x="495299" y="4244819"/>
            <a:ext cx="2746828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Biology</a:t>
            </a:r>
          </a:p>
          <a:p>
            <a:r>
              <a:rPr lang="en-GB" sz="1100" dirty="0">
                <a:solidFill>
                  <a:srgbClr val="00B050"/>
                </a:solidFill>
              </a:rPr>
              <a:t>4.5.3 Hormonal control in humans </a:t>
            </a:r>
          </a:p>
          <a:p>
            <a:r>
              <a:rPr lang="en-GB" sz="1100" dirty="0">
                <a:solidFill>
                  <a:srgbClr val="00B050"/>
                </a:solidFill>
              </a:rPr>
              <a:t>4.6.1 Reproduction </a:t>
            </a:r>
          </a:p>
          <a:p>
            <a:r>
              <a:rPr lang="en-GB" sz="1100" dirty="0">
                <a:solidFill>
                  <a:srgbClr val="00B050"/>
                </a:solidFill>
              </a:rPr>
              <a:t>4.7.1 Adaptations, interdependence and competition </a:t>
            </a:r>
          </a:p>
          <a:p>
            <a:r>
              <a:rPr lang="en-GB" sz="1100" dirty="0">
                <a:solidFill>
                  <a:srgbClr val="00B050"/>
                </a:solidFill>
              </a:rPr>
              <a:t>4.7.2 Organisation of an ecosystem </a:t>
            </a:r>
          </a:p>
          <a:p>
            <a:endParaRPr lang="en-GB" sz="1100" dirty="0">
              <a:solidFill>
                <a:srgbClr val="00B050"/>
              </a:solidFill>
            </a:endParaRPr>
          </a:p>
          <a:p>
            <a:r>
              <a:rPr lang="en-GB" sz="1100" b="1" dirty="0">
                <a:solidFill>
                  <a:srgbClr val="00B050"/>
                </a:solidFill>
              </a:rPr>
              <a:t>Required practicals: </a:t>
            </a:r>
          </a:p>
          <a:p>
            <a:r>
              <a:rPr lang="en-GB" sz="1100" dirty="0">
                <a:solidFill>
                  <a:srgbClr val="00B050"/>
                </a:solidFill>
              </a:rPr>
              <a:t>RP7 - Measuring the population size of a common species in a habitat (sampling techniques)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EA6859-5C53-439A-A365-38E16A2300F3}"/>
              </a:ext>
            </a:extLst>
          </p:cNvPr>
          <p:cNvSpPr txBox="1"/>
          <p:nvPr/>
        </p:nvSpPr>
        <p:spPr>
          <a:xfrm>
            <a:off x="3289504" y="4092208"/>
            <a:ext cx="3060000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Chemistry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5.6.1 Rate of reaction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5.6.2 Reversible reactions and dynamic equilibrium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5.7.1 Carbon compounds as fuels and feedstock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5.8.1 Purity, formulations and chromatography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5.9.1 The composition and evolution of the Earth’s atmosphere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5.10.1 Using the Earth’s resources and obtaining potable water</a:t>
            </a:r>
          </a:p>
          <a:p>
            <a:endParaRPr lang="en-GB" sz="1100" dirty="0">
              <a:solidFill>
                <a:srgbClr val="FF0000"/>
              </a:solidFill>
            </a:endParaRPr>
          </a:p>
          <a:p>
            <a:r>
              <a:rPr lang="en-GB" sz="1100" b="1" dirty="0">
                <a:solidFill>
                  <a:srgbClr val="FF0000"/>
                </a:solidFill>
              </a:rPr>
              <a:t>Required practicals: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RP11 – How changes in concentration affect rates of reaction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RP12 – Chromatography and Rf values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A30E61-671E-4441-881B-7E5808D6178D}"/>
              </a:ext>
            </a:extLst>
          </p:cNvPr>
          <p:cNvSpPr txBox="1"/>
          <p:nvPr/>
        </p:nvSpPr>
        <p:spPr>
          <a:xfrm>
            <a:off x="6406035" y="4233911"/>
            <a:ext cx="3060000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chemeClr val="accent1"/>
                </a:solidFill>
              </a:rPr>
              <a:t>Physics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6.5.1 Forces and their interactions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6.5.4.1 Describing motion along a line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6.5.4.2 Forces, accelerations and Newton's Laws of motion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6.5.5 Momentum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6.6.2 Electromagnetic waves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6.7.2 The motor effect</a:t>
            </a:r>
          </a:p>
          <a:p>
            <a:endParaRPr lang="en-GB" sz="1100" dirty="0">
              <a:solidFill>
                <a:schemeClr val="accent1"/>
              </a:solidFill>
            </a:endParaRPr>
          </a:p>
          <a:p>
            <a:r>
              <a:rPr lang="en-GB" sz="1100" b="1" dirty="0">
                <a:solidFill>
                  <a:schemeClr val="accent1"/>
                </a:solidFill>
              </a:rPr>
              <a:t>Required practicals: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RP21 - Investigate how the amount of infrared radiation absorbed or radiated by a surface depends on the nature of that surface</a:t>
            </a:r>
          </a:p>
        </p:txBody>
      </p:sp>
    </p:spTree>
    <p:extLst>
      <p:ext uri="{BB962C8B-B14F-4D97-AF65-F5344CB8AC3E}">
        <p14:creationId xmlns:p14="http://schemas.microsoft.com/office/powerpoint/2010/main" val="3035687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A0727-D3DB-40CE-ACE7-DFD7B9A25075}"/>
              </a:ext>
            </a:extLst>
          </p:cNvPr>
          <p:cNvSpPr txBox="1">
            <a:spLocks/>
          </p:cNvSpPr>
          <p:nvPr/>
        </p:nvSpPr>
        <p:spPr>
          <a:xfrm>
            <a:off x="193337" y="491963"/>
            <a:ext cx="9519326" cy="6045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 dirty="0">
                <a:latin typeface="+mn-lt"/>
              </a:rPr>
              <a:t>Useful links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i="1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i="1" dirty="0"/>
              <a:t>YouTube channels: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Cognito 			</a:t>
            </a:r>
            <a:r>
              <a:rPr lang="en-GB" sz="1600" dirty="0">
                <a:hlinkClick r:id="rId2"/>
              </a:rPr>
              <a:t>https://www.youtube.com/c/Cognitoedu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 err="1"/>
              <a:t>Fuseschool</a:t>
            </a:r>
            <a:r>
              <a:rPr lang="en-GB" sz="1600" dirty="0"/>
              <a:t> 		</a:t>
            </a:r>
            <a:r>
              <a:rPr lang="en-GB" sz="1600" dirty="0">
                <a:hlinkClick r:id="rId3"/>
              </a:rPr>
              <a:t>https://www.youtube.com/c/fuseschool/playlists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 err="1"/>
              <a:t>FreeScienceLessons</a:t>
            </a:r>
            <a:r>
              <a:rPr lang="en-GB" sz="1600" dirty="0"/>
              <a:t> 		</a:t>
            </a:r>
            <a:r>
              <a:rPr lang="en-GB" sz="1600" dirty="0">
                <a:hlinkClick r:id="rId4"/>
              </a:rPr>
              <a:t>https://www.youtube.com/c/Freesciencelessons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Required Practicals 		</a:t>
            </a:r>
            <a:r>
              <a:rPr lang="en-GB" sz="1600" dirty="0">
                <a:hlinkClick r:id="rId5"/>
              </a:rPr>
              <a:t>https://www.youtube.com/channel/UC-TM-z1-tmX1iK_H4SxVhww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i="1" dirty="0"/>
              <a:t>Websites: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Physics and Maths Tutor: 	</a:t>
            </a:r>
            <a:r>
              <a:rPr lang="en-GB" sz="1600" dirty="0">
                <a:hlinkClick r:id="rId6"/>
              </a:rPr>
              <a:t>https://www.physicsandmathstutor.com/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 err="1"/>
              <a:t>ExamQA</a:t>
            </a:r>
            <a:r>
              <a:rPr lang="en-GB" sz="1600" dirty="0"/>
              <a:t>: 			</a:t>
            </a:r>
            <a:r>
              <a:rPr lang="en-GB" sz="1600" dirty="0">
                <a:hlinkClick r:id="rId7"/>
              </a:rPr>
              <a:t>https://examqa.com/gcse/science/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i="1" dirty="0"/>
              <a:t>How can students ‘master’ content?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Flashcards		Look, cover, write, check…		Quiz questions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i="1" dirty="0"/>
              <a:t>How can students check that they have mastered content?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Quick fact recall questions – revision guide, Educake online, definition checks, YouTube Videos with questions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06862D-1775-4D18-A5DE-E8B8CDCD6B1C}"/>
              </a:ext>
            </a:extLst>
          </p:cNvPr>
          <p:cNvSpPr txBox="1"/>
          <p:nvPr/>
        </p:nvSpPr>
        <p:spPr>
          <a:xfrm>
            <a:off x="6975137" y="91853"/>
            <a:ext cx="2816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AQA GCSE Sciences (9-1)</a:t>
            </a:r>
          </a:p>
        </p:txBody>
      </p:sp>
    </p:spTree>
    <p:extLst>
      <p:ext uri="{BB962C8B-B14F-4D97-AF65-F5344CB8AC3E}">
        <p14:creationId xmlns:p14="http://schemas.microsoft.com/office/powerpoint/2010/main" val="4099677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059EA73-4FD1-4012-8EF5-E6F2445E618F}"/>
              </a:ext>
            </a:extLst>
          </p:cNvPr>
          <p:cNvSpPr txBox="1"/>
          <p:nvPr/>
        </p:nvSpPr>
        <p:spPr>
          <a:xfrm>
            <a:off x="495299" y="4302151"/>
            <a:ext cx="283265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>
                <a:solidFill>
                  <a:srgbClr val="00B050"/>
                </a:solidFill>
              </a:rPr>
              <a:t>Biology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4.5.3 Hormonal control in humans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4.7.2 Organisation of an ecosystem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4.7.3 Biodiversity and the effect of human interaction on an ecosystem</a:t>
            </a:r>
          </a:p>
          <a:p>
            <a:endParaRPr lang="en-GB" sz="1050" dirty="0">
              <a:solidFill>
                <a:srgbClr val="00B050"/>
              </a:solidFill>
            </a:endParaRPr>
          </a:p>
          <a:p>
            <a:r>
              <a:rPr lang="en-GB" sz="1050" b="1" dirty="0">
                <a:solidFill>
                  <a:srgbClr val="00B050"/>
                </a:solidFill>
              </a:rPr>
              <a:t>Required practical’s include :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RP7 - Measuring the population size of a common species in a habitat (sampling techniques)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E812BC-3D32-433E-836B-EFC4E869C382}"/>
              </a:ext>
            </a:extLst>
          </p:cNvPr>
          <p:cNvSpPr txBox="1"/>
          <p:nvPr/>
        </p:nvSpPr>
        <p:spPr>
          <a:xfrm>
            <a:off x="3391728" y="1161265"/>
            <a:ext cx="318632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Chemistry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5.2.2 How bonding and structure are related to the properties of substances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5.3.2 Use of amount of substance in relation to masses of pure substances 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5.4.1 Reactivity of metals 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5.4.2 Reactions of acids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5.4.3 Electrolysis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5.5.1 Exothermic and endothermic reactions</a:t>
            </a:r>
          </a:p>
          <a:p>
            <a:endParaRPr lang="en-GB" sz="1100" dirty="0">
              <a:solidFill>
                <a:srgbClr val="FF0000"/>
              </a:solidFill>
            </a:endParaRPr>
          </a:p>
          <a:p>
            <a:r>
              <a:rPr lang="en-GB" sz="1100" b="1" dirty="0">
                <a:solidFill>
                  <a:srgbClr val="FF0000"/>
                </a:solidFill>
              </a:rPr>
              <a:t>Required practicals: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RP8 - Preparation of a pure dry sample of a soluble salt from insoluble oxide or carbonate</a:t>
            </a:r>
          </a:p>
          <a:p>
            <a:r>
              <a:rPr lang="en-GB" sz="1100" dirty="0">
                <a:solidFill>
                  <a:srgbClr val="FF0000"/>
                </a:solidFill>
              </a:rPr>
              <a:t>RP9 - Electrolysis of aqueous solutions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RP10 - Variables that affect temperature change in reacting solutions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39C32A-5949-44C5-98D5-488FE720392F}"/>
              </a:ext>
            </a:extLst>
          </p:cNvPr>
          <p:cNvSpPr txBox="1"/>
          <p:nvPr/>
        </p:nvSpPr>
        <p:spPr>
          <a:xfrm>
            <a:off x="6641826" y="1321368"/>
            <a:ext cx="27688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accent1"/>
                </a:solidFill>
              </a:rPr>
              <a:t>Physics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6.1.1 Energy changes in a system, and the ways energy is stored before and after such changes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6.2.4 Energy transfers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6.3.1 Changes of state and the particle model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6.3.3 Particle model and pressure 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6.4.1 Atoms and isotopes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6.4.2 Atoms and nuclear radiation</a:t>
            </a:r>
          </a:p>
          <a:p>
            <a:endParaRPr lang="en-GB" sz="1100" dirty="0">
              <a:solidFill>
                <a:schemeClr val="accent1"/>
              </a:solidFill>
            </a:endParaRPr>
          </a:p>
          <a:p>
            <a:r>
              <a:rPr lang="en-GB" sz="1100" b="1" dirty="0">
                <a:solidFill>
                  <a:schemeClr val="accent1"/>
                </a:solidFill>
              </a:rPr>
              <a:t>Required practicals: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RP14 - Specific heat capacity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RP16 - Investigate the I–V characteristics of a variety of circuit elements, including a filament lamp, a diode and a resistor at constant temperature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96E137-0D5E-4D94-9231-D1FA85BFAA71}"/>
              </a:ext>
            </a:extLst>
          </p:cNvPr>
          <p:cNvSpPr txBox="1"/>
          <p:nvPr/>
        </p:nvSpPr>
        <p:spPr>
          <a:xfrm>
            <a:off x="495300" y="1321368"/>
            <a:ext cx="2832653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rgbClr val="00B050"/>
                </a:solidFill>
              </a:rPr>
              <a:t>Biology</a:t>
            </a:r>
          </a:p>
          <a:p>
            <a:r>
              <a:rPr lang="en-GB" sz="1100" dirty="0">
                <a:solidFill>
                  <a:srgbClr val="00B050"/>
                </a:solidFill>
              </a:rPr>
              <a:t>4.1.2 Cell division </a:t>
            </a:r>
          </a:p>
          <a:p>
            <a:r>
              <a:rPr lang="en-GB" sz="1100" dirty="0">
                <a:solidFill>
                  <a:srgbClr val="00B050"/>
                </a:solidFill>
              </a:rPr>
              <a:t>4.2.2 Animal tissues, organs and organ systems 4.4.1 Photosynthesis</a:t>
            </a:r>
          </a:p>
          <a:p>
            <a:endParaRPr lang="en-GB" sz="1100" dirty="0">
              <a:solidFill>
                <a:srgbClr val="00B050"/>
              </a:solidFill>
            </a:endParaRPr>
          </a:p>
          <a:p>
            <a:r>
              <a:rPr lang="en-GB" sz="1100" b="1" dirty="0">
                <a:solidFill>
                  <a:srgbClr val="00B050"/>
                </a:solidFill>
              </a:rPr>
              <a:t>Required practicals : </a:t>
            </a:r>
          </a:p>
          <a:p>
            <a:r>
              <a:rPr lang="en-GB" sz="1100" dirty="0">
                <a:solidFill>
                  <a:srgbClr val="00B050"/>
                </a:solidFill>
              </a:rPr>
              <a:t>RP3 - Testing for carbohydrates </a:t>
            </a:r>
          </a:p>
          <a:p>
            <a:r>
              <a:rPr lang="en-GB" sz="1100" dirty="0">
                <a:solidFill>
                  <a:srgbClr val="00B050"/>
                </a:solidFill>
              </a:rPr>
              <a:t>RP4 - The effect of changing the pH has on enzymes</a:t>
            </a:r>
          </a:p>
          <a:p>
            <a:r>
              <a:rPr lang="en-GB" sz="1100" dirty="0">
                <a:solidFill>
                  <a:srgbClr val="00B050"/>
                </a:solidFill>
              </a:rPr>
              <a:t>RP5 - The effect of light on the rate of photosynthesis for pondweed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A35CC8-92C0-4495-AC27-E9FAB0233AE2}"/>
              </a:ext>
            </a:extLst>
          </p:cNvPr>
          <p:cNvSpPr txBox="1"/>
          <p:nvPr/>
        </p:nvSpPr>
        <p:spPr>
          <a:xfrm>
            <a:off x="3391728" y="4131309"/>
            <a:ext cx="3186322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Chemistry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5.6.1 Rate of reaction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5.6.2 Reversible reactions and dynamic equilibrium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5.7.1 Carbon compounds as fuels and feedstock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5.8.1 Purity, formulations and chromatography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5.9.1 The composition and evolution of the Earth’s atmosphere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5.10.1 Using the Earth’s resources and obtaining potable water</a:t>
            </a:r>
          </a:p>
          <a:p>
            <a:endParaRPr lang="en-GB" sz="1100" dirty="0">
              <a:solidFill>
                <a:srgbClr val="FF0000"/>
              </a:solidFill>
            </a:endParaRPr>
          </a:p>
          <a:p>
            <a:r>
              <a:rPr lang="en-GB" sz="1100" b="1" dirty="0">
                <a:solidFill>
                  <a:srgbClr val="FF0000"/>
                </a:solidFill>
              </a:rPr>
              <a:t>Required practicals: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RP11 - How changes in concentration affect rates of reaction </a:t>
            </a:r>
          </a:p>
          <a:p>
            <a:r>
              <a:rPr lang="en-GB" sz="1100" dirty="0">
                <a:solidFill>
                  <a:srgbClr val="FF0000"/>
                </a:solidFill>
              </a:rPr>
              <a:t>RP12 - Chromatography and Rf values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AE07B1-4BCD-482F-9050-A828076EDAFD}"/>
              </a:ext>
            </a:extLst>
          </p:cNvPr>
          <p:cNvSpPr txBox="1"/>
          <p:nvPr/>
        </p:nvSpPr>
        <p:spPr>
          <a:xfrm>
            <a:off x="6641826" y="4224386"/>
            <a:ext cx="2768876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chemeClr val="accent1"/>
                </a:solidFill>
              </a:rPr>
              <a:t>Physics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6.5.1 Forces and their interactions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6.5.4.1 Describing motion along a line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6.5.4.2 Forces, accelerations and Newton's Laws of motion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6.5.5 Momentum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6.6.2 Electromagnetic waves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6.7.2 The motor effect</a:t>
            </a:r>
          </a:p>
          <a:p>
            <a:endParaRPr lang="en-GB" sz="1100" dirty="0">
              <a:solidFill>
                <a:schemeClr val="accent1"/>
              </a:solidFill>
            </a:endParaRPr>
          </a:p>
          <a:p>
            <a:r>
              <a:rPr lang="en-GB" sz="1100" b="1" dirty="0">
                <a:solidFill>
                  <a:schemeClr val="accent1"/>
                </a:solidFill>
              </a:rPr>
              <a:t>Required practicals: </a:t>
            </a:r>
          </a:p>
          <a:p>
            <a:r>
              <a:rPr lang="en-GB" sz="1100" dirty="0">
                <a:solidFill>
                  <a:schemeClr val="accent1"/>
                </a:solidFill>
              </a:rPr>
              <a:t>RP21 - Investigate how the amount of infrared radiation absorbed or radiated by a surface depends on the nature of that surface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3D53675-6FD9-45A6-A18E-55A830889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38127"/>
            <a:ext cx="8839200" cy="759827"/>
          </a:xfrm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latin typeface="+mn-lt"/>
              </a:rPr>
              <a:t>AQA Combined Science exams (Summer 2022 update)</a:t>
            </a:r>
            <a:br>
              <a:rPr lang="en-GB" sz="2400" b="1" dirty="0">
                <a:latin typeface="+mn-lt"/>
              </a:rPr>
            </a:br>
            <a:r>
              <a:rPr lang="en-GB" sz="2400" b="1" dirty="0">
                <a:latin typeface="+mn-lt"/>
              </a:rPr>
              <a:t> – the following </a:t>
            </a:r>
            <a:r>
              <a:rPr lang="en-GB" sz="2400" b="1" i="1" u="sng" dirty="0">
                <a:latin typeface="+mn-lt"/>
              </a:rPr>
              <a:t>will</a:t>
            </a:r>
            <a:r>
              <a:rPr lang="en-GB" sz="2400" b="1" dirty="0">
                <a:latin typeface="+mn-lt"/>
              </a:rPr>
              <a:t> be assessed 		Higher Tier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99EF0D-23B1-4A2B-B2FB-B173A982025A}"/>
              </a:ext>
            </a:extLst>
          </p:cNvPr>
          <p:cNvSpPr txBox="1"/>
          <p:nvPr/>
        </p:nvSpPr>
        <p:spPr>
          <a:xfrm>
            <a:off x="495300" y="1006460"/>
            <a:ext cx="1058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Paper 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7E65E6-11A5-4194-8FBD-725FE5E7A678}"/>
              </a:ext>
            </a:extLst>
          </p:cNvPr>
          <p:cNvSpPr txBox="1"/>
          <p:nvPr/>
        </p:nvSpPr>
        <p:spPr>
          <a:xfrm>
            <a:off x="495299" y="3962031"/>
            <a:ext cx="1289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r>
              <a:rPr lang="en-GB" dirty="0"/>
              <a:t>Paper 2</a:t>
            </a:r>
          </a:p>
        </p:txBody>
      </p:sp>
    </p:spTree>
    <p:extLst>
      <p:ext uri="{BB962C8B-B14F-4D97-AF65-F5344CB8AC3E}">
        <p14:creationId xmlns:p14="http://schemas.microsoft.com/office/powerpoint/2010/main" val="280604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A0727-D3DB-40CE-ACE7-DFD7B9A25075}"/>
              </a:ext>
            </a:extLst>
          </p:cNvPr>
          <p:cNvSpPr txBox="1">
            <a:spLocks/>
          </p:cNvSpPr>
          <p:nvPr/>
        </p:nvSpPr>
        <p:spPr>
          <a:xfrm>
            <a:off x="193337" y="491963"/>
            <a:ext cx="9519326" cy="6045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 dirty="0">
                <a:latin typeface="+mn-lt"/>
              </a:rPr>
              <a:t>Useful links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i="1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i="1" dirty="0"/>
              <a:t>YouTube channels: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Cognito 			</a:t>
            </a:r>
            <a:r>
              <a:rPr lang="en-GB" sz="1600" dirty="0">
                <a:hlinkClick r:id="rId2"/>
              </a:rPr>
              <a:t>https://www.youtube.com/c/Cognitoedu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 err="1"/>
              <a:t>Fuseschool</a:t>
            </a:r>
            <a:r>
              <a:rPr lang="en-GB" sz="1600" dirty="0"/>
              <a:t> 		</a:t>
            </a:r>
            <a:r>
              <a:rPr lang="en-GB" sz="1600" dirty="0">
                <a:hlinkClick r:id="rId3"/>
              </a:rPr>
              <a:t>https://www.youtube.com/c/fuseschool/playlists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 err="1"/>
              <a:t>FreeScienceLessons</a:t>
            </a:r>
            <a:r>
              <a:rPr lang="en-GB" sz="1600" dirty="0"/>
              <a:t> 		</a:t>
            </a:r>
            <a:r>
              <a:rPr lang="en-GB" sz="1600" dirty="0">
                <a:hlinkClick r:id="rId4"/>
              </a:rPr>
              <a:t>https://www.youtube.com/c/Freesciencelessons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Required Practicals 		</a:t>
            </a:r>
            <a:r>
              <a:rPr lang="en-GB" sz="1600" dirty="0">
                <a:hlinkClick r:id="rId5"/>
              </a:rPr>
              <a:t>https://www.youtube.com/channel/UC-TM-z1-tmX1iK_H4SxVhww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i="1" dirty="0"/>
              <a:t>Websites: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Physics and Maths Tutor: 	</a:t>
            </a:r>
            <a:r>
              <a:rPr lang="en-GB" sz="1600" dirty="0">
                <a:hlinkClick r:id="rId6"/>
              </a:rPr>
              <a:t>https://www.physicsandmathstutor.com/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 err="1"/>
              <a:t>ExamQA</a:t>
            </a:r>
            <a:r>
              <a:rPr lang="en-GB" sz="1600" dirty="0"/>
              <a:t>: 			</a:t>
            </a:r>
            <a:r>
              <a:rPr lang="en-GB" sz="1600" dirty="0">
                <a:hlinkClick r:id="rId7"/>
              </a:rPr>
              <a:t>https://examqa.com/gcse/science/</a:t>
            </a: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i="1" dirty="0"/>
              <a:t>How can students ‘master’ content?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Flashcards		Look, cover, write, check…		Quiz questions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i="1" dirty="0"/>
              <a:t>How can students check that they have mastered content?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Quick fact recall questions – revision guide, Educake online, definition checks, YouTube Videos with questions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06862D-1775-4D18-A5DE-E8B8CDCD6B1C}"/>
              </a:ext>
            </a:extLst>
          </p:cNvPr>
          <p:cNvSpPr txBox="1"/>
          <p:nvPr/>
        </p:nvSpPr>
        <p:spPr>
          <a:xfrm>
            <a:off x="6975137" y="91853"/>
            <a:ext cx="2816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AQA GCSE Sciences (9-1)</a:t>
            </a:r>
          </a:p>
        </p:txBody>
      </p:sp>
    </p:spTree>
    <p:extLst>
      <p:ext uri="{BB962C8B-B14F-4D97-AF65-F5344CB8AC3E}">
        <p14:creationId xmlns:p14="http://schemas.microsoft.com/office/powerpoint/2010/main" val="852566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059EA73-4FD1-4012-8EF5-E6F2445E618F}"/>
              </a:ext>
            </a:extLst>
          </p:cNvPr>
          <p:cNvSpPr txBox="1"/>
          <p:nvPr/>
        </p:nvSpPr>
        <p:spPr>
          <a:xfrm>
            <a:off x="495299" y="4306440"/>
            <a:ext cx="2832653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>
                <a:solidFill>
                  <a:srgbClr val="00B050"/>
                </a:solidFill>
              </a:rPr>
              <a:t>Biology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4.5.2 The human nervous system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4.5.3 Hormonal control in humans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4.5.4 Plant hormones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4.6.1 Reproduction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4.6.3 The development of understanding of genetics and evolution </a:t>
            </a:r>
          </a:p>
          <a:p>
            <a:endParaRPr lang="en-GB" sz="1050" dirty="0">
              <a:solidFill>
                <a:srgbClr val="00B050"/>
              </a:solidFill>
            </a:endParaRPr>
          </a:p>
          <a:p>
            <a:r>
              <a:rPr lang="en-GB" sz="1050" dirty="0">
                <a:solidFill>
                  <a:srgbClr val="00B050"/>
                </a:solidFill>
              </a:rPr>
              <a:t>Required practicals: </a:t>
            </a:r>
          </a:p>
          <a:p>
            <a:r>
              <a:rPr lang="en-GB" sz="1050" dirty="0">
                <a:solidFill>
                  <a:srgbClr val="00B050"/>
                </a:solidFill>
              </a:rPr>
              <a:t>RP7: Carry out an investigation into human reaction times</a:t>
            </a:r>
          </a:p>
          <a:p>
            <a:r>
              <a:rPr lang="en-GB" sz="1050" dirty="0">
                <a:solidFill>
                  <a:srgbClr val="00B050"/>
                </a:solidFill>
              </a:rPr>
              <a:t>RP8: Investigate the effect of light on the growth of newly germinated seedlings</a:t>
            </a:r>
          </a:p>
          <a:p>
            <a:r>
              <a:rPr lang="en-GB" sz="1050" dirty="0">
                <a:solidFill>
                  <a:srgbClr val="00B050"/>
                </a:solidFill>
              </a:rPr>
              <a:t>RP9: Measure the population size of a common species in a habitat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E812BC-3D32-433E-836B-EFC4E869C382}"/>
              </a:ext>
            </a:extLst>
          </p:cNvPr>
          <p:cNvSpPr txBox="1"/>
          <p:nvPr/>
        </p:nvSpPr>
        <p:spPr>
          <a:xfrm>
            <a:off x="3391728" y="894150"/>
            <a:ext cx="31863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rgbClr val="FF0000"/>
                </a:solidFill>
              </a:rPr>
              <a:t>Chemistry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4.1.2 The periodic table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4.2.1 Chemical bonds, ionic, covalent and metallic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4.2.2 How bonding and structure are related to the properties of substances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4.2.3 Structure and bonding of carbon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4.3.2 Use of amount of substance in relation to masses of pure substances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4.4.1 Reactivity of metals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4.4.2 Reactions of acids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4.4.3 Electrolysis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4.5.1 Exothermic and endothermic reactions </a:t>
            </a:r>
          </a:p>
          <a:p>
            <a:endParaRPr lang="en-GB" sz="1000" dirty="0">
              <a:solidFill>
                <a:srgbClr val="FF0000"/>
              </a:solidFill>
            </a:endParaRPr>
          </a:p>
          <a:p>
            <a:r>
              <a:rPr lang="en-GB" sz="1000" dirty="0">
                <a:solidFill>
                  <a:srgbClr val="FF0000"/>
                </a:solidFill>
              </a:rPr>
              <a:t>Required practicals: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RP1: Preparation of a pure, dry sample of a soluble salt from an insoluble oxide or carbonate</a:t>
            </a:r>
          </a:p>
          <a:p>
            <a:r>
              <a:rPr lang="en-GB" sz="1000" dirty="0">
                <a:solidFill>
                  <a:srgbClr val="FF0000"/>
                </a:solidFill>
              </a:rPr>
              <a:t>RP2: Determination of reacting volumes of solutions of a strong acid and a strong alkali by titration</a:t>
            </a:r>
          </a:p>
          <a:p>
            <a:r>
              <a:rPr lang="en-GB" sz="1000" dirty="0">
                <a:solidFill>
                  <a:srgbClr val="FF0000"/>
                </a:solidFill>
              </a:rPr>
              <a:t>RP4: Investigate the variables that affect temperature changes in reacting solutions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39C32A-5949-44C5-98D5-488FE720392F}"/>
              </a:ext>
            </a:extLst>
          </p:cNvPr>
          <p:cNvSpPr txBox="1"/>
          <p:nvPr/>
        </p:nvSpPr>
        <p:spPr>
          <a:xfrm>
            <a:off x="6641826" y="892161"/>
            <a:ext cx="2768876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>
                <a:solidFill>
                  <a:schemeClr val="accent1"/>
                </a:solidFill>
              </a:rPr>
              <a:t>Physics</a:t>
            </a:r>
          </a:p>
          <a:p>
            <a:r>
              <a:rPr lang="en-GB" sz="1050" dirty="0">
                <a:solidFill>
                  <a:schemeClr val="accent1"/>
                </a:solidFill>
              </a:rPr>
              <a:t>4.1.1 Energy changes in a system, and the ways energy is stored before and after such changes</a:t>
            </a:r>
          </a:p>
          <a:p>
            <a:r>
              <a:rPr lang="en-GB" sz="1050" dirty="0">
                <a:solidFill>
                  <a:schemeClr val="accent1"/>
                </a:solidFill>
              </a:rPr>
              <a:t>4.1.2 Conservation and dissipation of energy </a:t>
            </a:r>
          </a:p>
          <a:p>
            <a:r>
              <a:rPr lang="en-GB" sz="1050" dirty="0">
                <a:solidFill>
                  <a:schemeClr val="accent1"/>
                </a:solidFill>
              </a:rPr>
              <a:t>4.2.4 Energy transfers </a:t>
            </a:r>
          </a:p>
          <a:p>
            <a:r>
              <a:rPr lang="en-GB" sz="1050" dirty="0">
                <a:solidFill>
                  <a:schemeClr val="accent1"/>
                </a:solidFill>
              </a:rPr>
              <a:t>4.3.1 Changes of state and the particle model </a:t>
            </a:r>
          </a:p>
          <a:p>
            <a:r>
              <a:rPr lang="en-GB" sz="1050" dirty="0">
                <a:solidFill>
                  <a:schemeClr val="accent1"/>
                </a:solidFill>
              </a:rPr>
              <a:t>4.3.2 Internal energy and energy transfers </a:t>
            </a:r>
          </a:p>
          <a:p>
            <a:endParaRPr lang="en-GB" sz="1050" dirty="0">
              <a:solidFill>
                <a:schemeClr val="accent1"/>
              </a:solidFill>
            </a:endParaRPr>
          </a:p>
          <a:p>
            <a:r>
              <a:rPr lang="en-GB" sz="1050" dirty="0">
                <a:solidFill>
                  <a:schemeClr val="accent1"/>
                </a:solidFill>
              </a:rPr>
              <a:t>Required practicals: </a:t>
            </a:r>
          </a:p>
          <a:p>
            <a:r>
              <a:rPr lang="en-GB" sz="1050" dirty="0">
                <a:solidFill>
                  <a:schemeClr val="accent1"/>
                </a:solidFill>
              </a:rPr>
              <a:t>RP2: Investigate the effectiveness of different materials as thermal insulators and the factors that may affect the thermal insulation properties of a material. </a:t>
            </a:r>
          </a:p>
          <a:p>
            <a:r>
              <a:rPr lang="en-GB" sz="1050" dirty="0">
                <a:solidFill>
                  <a:schemeClr val="accent1"/>
                </a:solidFill>
              </a:rPr>
              <a:t>RP5: Determine the densities of regular and irregular solid objects and liquids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96E137-0D5E-4D94-9231-D1FA85BFAA71}"/>
              </a:ext>
            </a:extLst>
          </p:cNvPr>
          <p:cNvSpPr txBox="1"/>
          <p:nvPr/>
        </p:nvSpPr>
        <p:spPr>
          <a:xfrm>
            <a:off x="495300" y="1207068"/>
            <a:ext cx="2832653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rgbClr val="00B050"/>
                </a:solidFill>
              </a:rPr>
              <a:t>Biology</a:t>
            </a:r>
          </a:p>
          <a:p>
            <a:r>
              <a:rPr lang="en-GB" sz="1000" dirty="0">
                <a:solidFill>
                  <a:srgbClr val="00B050"/>
                </a:solidFill>
              </a:rPr>
              <a:t>4.1.1 Cell structure </a:t>
            </a:r>
          </a:p>
          <a:p>
            <a:r>
              <a:rPr lang="en-GB" sz="1000" dirty="0">
                <a:solidFill>
                  <a:srgbClr val="00B050"/>
                </a:solidFill>
              </a:rPr>
              <a:t>4.1.3 Transport in cells </a:t>
            </a:r>
          </a:p>
          <a:p>
            <a:r>
              <a:rPr lang="en-GB" sz="1000" dirty="0">
                <a:solidFill>
                  <a:srgbClr val="00B050"/>
                </a:solidFill>
              </a:rPr>
              <a:t>4.2.2 Animal tissues, organs and organ systems </a:t>
            </a:r>
          </a:p>
          <a:p>
            <a:r>
              <a:rPr lang="en-GB" sz="1000" dirty="0">
                <a:solidFill>
                  <a:srgbClr val="00B050"/>
                </a:solidFill>
              </a:rPr>
              <a:t>4.2.3 Plant tissues, organs and systems </a:t>
            </a:r>
          </a:p>
          <a:p>
            <a:r>
              <a:rPr lang="en-GB" sz="1000" dirty="0">
                <a:solidFill>
                  <a:srgbClr val="00B050"/>
                </a:solidFill>
              </a:rPr>
              <a:t>4.3.1 Communicable diseases </a:t>
            </a:r>
          </a:p>
          <a:p>
            <a:r>
              <a:rPr lang="en-GB" sz="1000" dirty="0">
                <a:solidFill>
                  <a:srgbClr val="00B050"/>
                </a:solidFill>
              </a:rPr>
              <a:t>4.3.2 Monoclonal antibodies </a:t>
            </a:r>
          </a:p>
          <a:p>
            <a:endParaRPr lang="en-GB" sz="1000" dirty="0">
              <a:solidFill>
                <a:srgbClr val="00B050"/>
              </a:solidFill>
            </a:endParaRPr>
          </a:p>
          <a:p>
            <a:r>
              <a:rPr lang="en-GB" sz="1000" dirty="0">
                <a:solidFill>
                  <a:srgbClr val="00B050"/>
                </a:solidFill>
              </a:rPr>
              <a:t>Required practicals: </a:t>
            </a:r>
          </a:p>
          <a:p>
            <a:r>
              <a:rPr lang="en-GB" sz="1000" dirty="0">
                <a:solidFill>
                  <a:srgbClr val="00B050"/>
                </a:solidFill>
              </a:rPr>
              <a:t>RP1: Use of microscopes to observe plant cells</a:t>
            </a:r>
          </a:p>
          <a:p>
            <a:r>
              <a:rPr lang="en-GB" sz="1000" dirty="0">
                <a:solidFill>
                  <a:srgbClr val="00B050"/>
                </a:solidFill>
              </a:rPr>
              <a:t>RP3: Investigate the effect of a range of concentrations of salt solution on the mass of plant tissue</a:t>
            </a:r>
          </a:p>
          <a:p>
            <a:r>
              <a:rPr lang="en-GB" sz="1000" dirty="0">
                <a:solidFill>
                  <a:srgbClr val="00B050"/>
                </a:solidFill>
              </a:rPr>
              <a:t>RP4: Use qualitative reagents to test for a range of carbohydrates, lipids and proteins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A35CC8-92C0-4495-AC27-E9FAB0233AE2}"/>
              </a:ext>
            </a:extLst>
          </p:cNvPr>
          <p:cNvSpPr txBox="1"/>
          <p:nvPr/>
        </p:nvSpPr>
        <p:spPr>
          <a:xfrm>
            <a:off x="3359839" y="4064249"/>
            <a:ext cx="3186322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rgbClr val="FF0000"/>
                </a:solidFill>
              </a:rPr>
              <a:t>Chemistry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4.6.1 Rate of reaction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4.6.2 Reversible reactions and dynamic equilibrium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4.7.1 Carbon compounds as fuels and feedstock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4.9.1 The composition and evolution of the Earth’s atmosphere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4.10.1 Using the Earth’s resources and obtaining potable water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4.10.4 The Haber process and the use of NPK fertilisers </a:t>
            </a:r>
          </a:p>
          <a:p>
            <a:endParaRPr lang="en-GB" sz="1000" dirty="0">
              <a:solidFill>
                <a:srgbClr val="FF0000"/>
              </a:solidFill>
            </a:endParaRPr>
          </a:p>
          <a:p>
            <a:r>
              <a:rPr lang="en-GB" sz="1000" dirty="0">
                <a:solidFill>
                  <a:srgbClr val="FF0000"/>
                </a:solidFill>
              </a:rPr>
              <a:t>Required practicals: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RP5: Investigate how changes in concentration affect the rates of reactions </a:t>
            </a:r>
          </a:p>
          <a:p>
            <a:r>
              <a:rPr lang="en-GB" sz="1000" dirty="0">
                <a:solidFill>
                  <a:srgbClr val="FF0000"/>
                </a:solidFill>
              </a:rPr>
              <a:t>RP7: Use of chemical tests to identify the ions in unknown single ionic compounds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AE07B1-4BCD-482F-9050-A828076EDAFD}"/>
              </a:ext>
            </a:extLst>
          </p:cNvPr>
          <p:cNvSpPr txBox="1"/>
          <p:nvPr/>
        </p:nvSpPr>
        <p:spPr>
          <a:xfrm>
            <a:off x="6641828" y="4052834"/>
            <a:ext cx="276887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1"/>
                </a:solidFill>
              </a:rPr>
              <a:t>Physics</a:t>
            </a:r>
          </a:p>
          <a:p>
            <a:r>
              <a:rPr lang="en-GB" sz="1000" dirty="0">
                <a:solidFill>
                  <a:schemeClr val="accent1"/>
                </a:solidFill>
              </a:rPr>
              <a:t>4.5.1 Forces and their interactions</a:t>
            </a:r>
          </a:p>
          <a:p>
            <a:r>
              <a:rPr lang="en-GB" sz="1000" dirty="0">
                <a:solidFill>
                  <a:schemeClr val="accent1"/>
                </a:solidFill>
              </a:rPr>
              <a:t>4.5.2 Work done and energy transfer </a:t>
            </a:r>
          </a:p>
          <a:p>
            <a:r>
              <a:rPr lang="en-GB" sz="1000" dirty="0">
                <a:solidFill>
                  <a:schemeClr val="accent1"/>
                </a:solidFill>
              </a:rPr>
              <a:t>4.5.3 Forces and elasticity </a:t>
            </a:r>
          </a:p>
          <a:p>
            <a:r>
              <a:rPr lang="en-GB" sz="1000" dirty="0">
                <a:solidFill>
                  <a:schemeClr val="accent1"/>
                </a:solidFill>
              </a:rPr>
              <a:t>4.5.5 Pressure and pressure differences in fluids </a:t>
            </a:r>
          </a:p>
          <a:p>
            <a:r>
              <a:rPr lang="en-GB" sz="1000" dirty="0">
                <a:solidFill>
                  <a:schemeClr val="accent1"/>
                </a:solidFill>
              </a:rPr>
              <a:t>4.5.6.1 Describing motion along a line </a:t>
            </a:r>
          </a:p>
          <a:p>
            <a:r>
              <a:rPr lang="en-GB" sz="1000" dirty="0">
                <a:solidFill>
                  <a:schemeClr val="accent1"/>
                </a:solidFill>
              </a:rPr>
              <a:t>4.5.7 Momentum </a:t>
            </a:r>
          </a:p>
          <a:p>
            <a:r>
              <a:rPr lang="en-GB" sz="1000" dirty="0">
                <a:solidFill>
                  <a:schemeClr val="accent1"/>
                </a:solidFill>
              </a:rPr>
              <a:t>4.6.1 Waves in air, fluids and solids </a:t>
            </a:r>
          </a:p>
          <a:p>
            <a:r>
              <a:rPr lang="en-GB" sz="1000" dirty="0">
                <a:solidFill>
                  <a:schemeClr val="accent1"/>
                </a:solidFill>
              </a:rPr>
              <a:t>4.8.1 Solar system; stability of orbital motions; satellites </a:t>
            </a:r>
          </a:p>
          <a:p>
            <a:r>
              <a:rPr lang="en-GB" sz="1000" dirty="0">
                <a:solidFill>
                  <a:schemeClr val="accent1"/>
                </a:solidFill>
              </a:rPr>
              <a:t>4.8.2 Red-shift </a:t>
            </a:r>
          </a:p>
          <a:p>
            <a:endParaRPr lang="en-GB" sz="1000" dirty="0">
              <a:solidFill>
                <a:schemeClr val="accent1"/>
              </a:solidFill>
            </a:endParaRPr>
          </a:p>
          <a:p>
            <a:r>
              <a:rPr lang="en-GB" sz="1000" dirty="0">
                <a:solidFill>
                  <a:schemeClr val="accent1"/>
                </a:solidFill>
              </a:rPr>
              <a:t>Required practicals: </a:t>
            </a:r>
          </a:p>
          <a:p>
            <a:r>
              <a:rPr lang="en-GB" sz="1000" dirty="0">
                <a:solidFill>
                  <a:schemeClr val="accent1"/>
                </a:solidFill>
              </a:rPr>
              <a:t>RP9: investigate the reflection of light by different types of surface and the refraction of light by different substances.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3D53675-6FD9-45A6-A18E-55A830889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23827"/>
            <a:ext cx="8839200" cy="759827"/>
          </a:xfrm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latin typeface="+mn-lt"/>
              </a:rPr>
              <a:t>AQA Separate Sciences exams (Summer 2022 update)</a:t>
            </a:r>
            <a:br>
              <a:rPr lang="en-GB" sz="2400" b="1" dirty="0">
                <a:latin typeface="+mn-lt"/>
              </a:rPr>
            </a:br>
            <a:r>
              <a:rPr lang="en-GB" sz="2400" b="1" dirty="0">
                <a:latin typeface="+mn-lt"/>
              </a:rPr>
              <a:t> – the following </a:t>
            </a:r>
            <a:r>
              <a:rPr lang="en-GB" sz="2400" b="1" i="1" u="sng" dirty="0">
                <a:latin typeface="+mn-lt"/>
              </a:rPr>
              <a:t>will</a:t>
            </a:r>
            <a:r>
              <a:rPr lang="en-GB" sz="2400" b="1" dirty="0">
                <a:latin typeface="+mn-lt"/>
              </a:rPr>
              <a:t> be assessed 		Triple Science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99EF0D-23B1-4A2B-B2FB-B173A982025A}"/>
              </a:ext>
            </a:extLst>
          </p:cNvPr>
          <p:cNvSpPr txBox="1"/>
          <p:nvPr/>
        </p:nvSpPr>
        <p:spPr>
          <a:xfrm>
            <a:off x="495301" y="892160"/>
            <a:ext cx="1243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Paper 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7E65E6-11A5-4194-8FBD-725FE5E7A678}"/>
              </a:ext>
            </a:extLst>
          </p:cNvPr>
          <p:cNvSpPr txBox="1"/>
          <p:nvPr/>
        </p:nvSpPr>
        <p:spPr>
          <a:xfrm>
            <a:off x="495300" y="3969905"/>
            <a:ext cx="11049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r>
              <a:rPr lang="en-GB" dirty="0"/>
              <a:t>Paper 2</a:t>
            </a:r>
          </a:p>
        </p:txBody>
      </p:sp>
    </p:spTree>
    <p:extLst>
      <p:ext uri="{BB962C8B-B14F-4D97-AF65-F5344CB8AC3E}">
        <p14:creationId xmlns:p14="http://schemas.microsoft.com/office/powerpoint/2010/main" val="1227665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1748</Words>
  <Application>Microsoft Office PowerPoint</Application>
  <PresentationFormat>A4 Paper (210x297 mm)</PresentationFormat>
  <Paragraphs>276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AQA Combined Science exams (Summer 2022 update)  – the following will be assessed   Foundation Tier</vt:lpstr>
      <vt:lpstr>PowerPoint Presentation</vt:lpstr>
      <vt:lpstr>AQA Combined Science exams (Summer 2022 update)  – the following will be assessed   Higher Tier</vt:lpstr>
      <vt:lpstr>PowerPoint Presentation</vt:lpstr>
      <vt:lpstr>AQA Separate Sciences exams (Summer 2022 update)  – the following will be assessed   Triple Science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 Harris</dc:creator>
  <cp:lastModifiedBy>V Harris</cp:lastModifiedBy>
  <cp:revision>1</cp:revision>
  <dcterms:created xsi:type="dcterms:W3CDTF">2022-03-03T10:58:09Z</dcterms:created>
  <dcterms:modified xsi:type="dcterms:W3CDTF">2022-03-04T09:16:37Z</dcterms:modified>
</cp:coreProperties>
</file>