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91" r:id="rId2"/>
    <p:sldId id="293" r:id="rId3"/>
    <p:sldId id="292" r:id="rId4"/>
    <p:sldId id="294" r:id="rId5"/>
    <p:sldId id="295" r:id="rId6"/>
    <p:sldId id="296" r:id="rId7"/>
    <p:sldId id="297" r:id="rId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8963" autoAdjust="0"/>
  </p:normalViewPr>
  <p:slideViewPr>
    <p:cSldViewPr snapToGrid="0" snapToObjects="1">
      <p:cViewPr varScale="1">
        <p:scale>
          <a:sx n="61" d="100"/>
          <a:sy n="61" d="100"/>
        </p:scale>
        <p:origin x="127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D61ED98-1C3C-4835-969A-4837646EB994}" type="datetimeFigureOut">
              <a:rPr lang="en-GB" smtClean="0"/>
              <a:t>16/02/2022</a:t>
            </a:fld>
            <a:endParaRPr lang="en-GB"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00A3E3-FE4B-4AC1-91A7-28287BEDFC04}" type="slidenum">
              <a:rPr lang="en-GB" smtClean="0"/>
              <a:t>‹#›</a:t>
            </a:fld>
            <a:endParaRPr lang="en-GB" dirty="0"/>
          </a:p>
        </p:txBody>
      </p:sp>
    </p:spTree>
    <p:extLst>
      <p:ext uri="{BB962C8B-B14F-4D97-AF65-F5344CB8AC3E}">
        <p14:creationId xmlns:p14="http://schemas.microsoft.com/office/powerpoint/2010/main" val="38558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4BE9451-54ED-274D-97A4-487C8FBB8045}" type="datetimeFigureOut">
              <a:rPr lang="en-US" smtClean="0"/>
              <a:t>2/16/2022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034D2EF-133E-7141-809B-67D69D7AB675}" type="slidenum">
              <a:rPr lang="en-US" smtClean="0"/>
              <a:t>‹#›</a:t>
            </a:fld>
            <a:endParaRPr lang="en-US" dirty="0"/>
          </a:p>
        </p:txBody>
      </p:sp>
    </p:spTree>
    <p:extLst>
      <p:ext uri="{BB962C8B-B14F-4D97-AF65-F5344CB8AC3E}">
        <p14:creationId xmlns:p14="http://schemas.microsoft.com/office/powerpoint/2010/main" val="392116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414713" y="6129338"/>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dirty="0"/>
          </a:p>
        </p:txBody>
      </p:sp>
      <p:sp>
        <p:nvSpPr>
          <p:cNvPr id="2" name="Title 1"/>
          <p:cNvSpPr>
            <a:spLocks noGrp="1"/>
          </p:cNvSpPr>
          <p:nvPr>
            <p:ph type="ctrTitle"/>
          </p:nvPr>
        </p:nvSpPr>
        <p:spPr>
          <a:xfrm>
            <a:off x="685800" y="1809498"/>
            <a:ext cx="7772400" cy="1177819"/>
          </a:xfrm>
        </p:spPr>
        <p:txBody>
          <a:bodyPr/>
          <a:lstStyle>
            <a:lvl1pPr>
              <a:defRPr>
                <a:latin typeface="Rockwell"/>
                <a:cs typeface="Rockwell"/>
              </a:defRPr>
            </a:lvl1pPr>
          </a:lstStyle>
          <a:p>
            <a:r>
              <a:rPr lang="en-GB"/>
              <a:t>Click to edit Master title style</a:t>
            </a:r>
            <a:endParaRPr lang="en-US" dirty="0"/>
          </a:p>
        </p:txBody>
      </p:sp>
      <p:sp>
        <p:nvSpPr>
          <p:cNvPr id="3" name="Subtitle 2"/>
          <p:cNvSpPr>
            <a:spLocks noGrp="1"/>
          </p:cNvSpPr>
          <p:nvPr>
            <p:ph type="subTitle" idx="1"/>
          </p:nvPr>
        </p:nvSpPr>
        <p:spPr>
          <a:xfrm>
            <a:off x="1371600" y="3147230"/>
            <a:ext cx="6400800" cy="8073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303196" y="300160"/>
            <a:ext cx="2468880" cy="689918"/>
          </a:xfrm>
          <a:prstGeom prst="rect">
            <a:avLst/>
          </a:prstGeom>
        </p:spPr>
      </p:pic>
      <p:sp>
        <p:nvSpPr>
          <p:cNvPr id="11" name="Footer Placeholder 4"/>
          <p:cNvSpPr>
            <a:spLocks noGrp="1"/>
          </p:cNvSpPr>
          <p:nvPr>
            <p:ph type="ftr" sz="quarter" idx="11"/>
          </p:nvPr>
        </p:nvSpPr>
        <p:spPr/>
        <p:txBody>
          <a:bodyPr/>
          <a:lstStyle>
            <a:lvl1pPr>
              <a:defRPr/>
            </a:lvl1pPr>
          </a:lstStyle>
          <a:p>
            <a:endParaRPr lang="en-US" dirty="0"/>
          </a:p>
        </p:txBody>
      </p:sp>
      <p:sp>
        <p:nvSpPr>
          <p:cNvPr id="12"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208" y="4165283"/>
            <a:ext cx="32944015" cy="4667883"/>
          </a:xfrm>
          <a:prstGeom prst="rect">
            <a:avLst/>
          </a:prstGeom>
        </p:spPr>
      </p:pic>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2783192" y="97643"/>
            <a:ext cx="45686113" cy="6473328"/>
          </a:xfrm>
          <a:prstGeom prst="rect">
            <a:avLst/>
          </a:prstGeom>
        </p:spPr>
      </p:pic>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2140933" y="-858910"/>
            <a:ext cx="45686113" cy="647332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47" t="7576" r="3663"/>
          <a:stretch/>
        </p:blipFill>
        <p:spPr>
          <a:xfrm>
            <a:off x="7503462" y="6192073"/>
            <a:ext cx="1183341" cy="462928"/>
          </a:xfrm>
          <a:prstGeom prst="rect">
            <a:avLst/>
          </a:prstGeom>
        </p:spPr>
      </p:pic>
    </p:spTree>
    <p:extLst>
      <p:ext uri="{BB962C8B-B14F-4D97-AF65-F5344CB8AC3E}">
        <p14:creationId xmlns:p14="http://schemas.microsoft.com/office/powerpoint/2010/main" val="547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7037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9930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74" y="5599518"/>
            <a:ext cx="19081148" cy="2703634"/>
          </a:xfrm>
          <a:prstGeom prst="rect">
            <a:avLst/>
          </a:prstGeom>
        </p:spPr>
      </p:pic>
    </p:spTree>
    <p:extLst>
      <p:ext uri="{BB962C8B-B14F-4D97-AF65-F5344CB8AC3E}">
        <p14:creationId xmlns:p14="http://schemas.microsoft.com/office/powerpoint/2010/main" val="639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9" name="Picture 8"/>
          <p:cNvPicPr>
            <a:picLocks noChangeAspect="1"/>
          </p:cNvPicPr>
          <p:nvPr/>
        </p:nvPicPr>
        <p:blipFill>
          <a:blip r:embed="rId3"/>
          <a:stretch>
            <a:fillRect/>
          </a:stretch>
        </p:blipFill>
        <p:spPr>
          <a:xfrm>
            <a:off x="-798897" y="6229815"/>
            <a:ext cx="11621352" cy="4953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171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62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2" name="Picture 11"/>
          <p:cNvPicPr>
            <a:picLocks noChangeAspect="1"/>
          </p:cNvPicPr>
          <p:nvPr/>
        </p:nvPicPr>
        <p:blipFill>
          <a:blip r:embed="rId3"/>
          <a:stretch>
            <a:fillRect/>
          </a:stretch>
        </p:blipFill>
        <p:spPr>
          <a:xfrm>
            <a:off x="-798897" y="6229815"/>
            <a:ext cx="11621352" cy="49533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82888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8" name="Picture 7"/>
          <p:cNvPicPr>
            <a:picLocks noChangeAspect="1"/>
          </p:cNvPicPr>
          <p:nvPr/>
        </p:nvPicPr>
        <p:blipFill>
          <a:blip r:embed="rId3"/>
          <a:stretch>
            <a:fillRect/>
          </a:stretch>
        </p:blipFill>
        <p:spPr>
          <a:xfrm>
            <a:off x="-798897" y="6229815"/>
            <a:ext cx="11621352" cy="49533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14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7" name="Picture 6"/>
          <p:cNvPicPr>
            <a:picLocks noChangeAspect="1"/>
          </p:cNvPicPr>
          <p:nvPr/>
        </p:nvPicPr>
        <p:blipFill>
          <a:blip r:embed="rId3"/>
          <a:stretch>
            <a:fillRect/>
          </a:stretch>
        </p:blipFill>
        <p:spPr>
          <a:xfrm>
            <a:off x="-798897" y="6229815"/>
            <a:ext cx="11621352" cy="4953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03920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736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2/16/2022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9236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1027" name="Text Placeholder 2"/>
          <p:cNvSpPr>
            <a:spLocks noGrp="1"/>
          </p:cNvSpPr>
          <p:nvPr>
            <p:ph type="body" idx="1"/>
          </p:nvPr>
        </p:nvSpPr>
        <p:spPr bwMode="auto">
          <a:xfrm>
            <a:off x="457200" y="1600200"/>
            <a:ext cx="8229600" cy="370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yriad Pro"/>
                <a:ea typeface="+mn-ea"/>
                <a:cs typeface="+mn-cs"/>
              </a:defRPr>
            </a:lvl1pPr>
          </a:lstStyle>
          <a:p>
            <a:fld id="{7EA65AEC-D016-0B4D-B2C5-F967B7FBEB6C}" type="datetimeFigureOut">
              <a:rPr lang="en-US" smtClean="0"/>
              <a:t>2/16/2022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yriad Pro"/>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a:ea typeface="+mn-ea"/>
                <a:cs typeface="+mn-cs"/>
              </a:defRPr>
            </a:lvl1pPr>
          </a:lstStyle>
          <a:p>
            <a:fld id="{F93B9964-4EB4-3E45-97F3-1A8E6FF937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yriad Pro"/>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yriad Pro"/>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yriad Pro"/>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0A54F-F2E5-468E-8EFE-F703E247AA78}"/>
              </a:ext>
            </a:extLst>
          </p:cNvPr>
          <p:cNvSpPr txBox="1"/>
          <p:nvPr/>
        </p:nvSpPr>
        <p:spPr>
          <a:xfrm>
            <a:off x="1240221" y="1734207"/>
            <a:ext cx="6537434" cy="2554545"/>
          </a:xfrm>
          <a:prstGeom prst="rect">
            <a:avLst/>
          </a:prstGeom>
          <a:noFill/>
        </p:spPr>
        <p:txBody>
          <a:bodyPr wrap="square" rtlCol="0">
            <a:spAutoFit/>
          </a:bodyPr>
          <a:lstStyle/>
          <a:p>
            <a:pPr algn="ctr"/>
            <a:r>
              <a:rPr lang="en-GB" sz="4000" dirty="0"/>
              <a:t>A level Sociology Revision</a:t>
            </a:r>
          </a:p>
          <a:p>
            <a:pPr algn="ctr"/>
            <a:endParaRPr lang="en-GB" sz="4000" dirty="0"/>
          </a:p>
          <a:p>
            <a:pPr algn="ctr"/>
            <a:endParaRPr lang="en-GB" sz="4000" dirty="0"/>
          </a:p>
          <a:p>
            <a:pPr algn="ctr"/>
            <a:endParaRPr lang="en-GB" sz="4000" dirty="0"/>
          </a:p>
        </p:txBody>
      </p:sp>
    </p:spTree>
    <p:extLst>
      <p:ext uri="{BB962C8B-B14F-4D97-AF65-F5344CB8AC3E}">
        <p14:creationId xmlns:p14="http://schemas.microsoft.com/office/powerpoint/2010/main" val="25419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8030FF-B915-4631-8604-7C84A7AEB954}"/>
              </a:ext>
            </a:extLst>
          </p:cNvPr>
          <p:cNvSpPr txBox="1"/>
          <p:nvPr/>
        </p:nvSpPr>
        <p:spPr>
          <a:xfrm>
            <a:off x="304800" y="1271752"/>
            <a:ext cx="7073462" cy="3539430"/>
          </a:xfrm>
          <a:prstGeom prst="rect">
            <a:avLst/>
          </a:prstGeom>
          <a:noFill/>
        </p:spPr>
        <p:txBody>
          <a:bodyPr wrap="square" rtlCol="0">
            <a:spAutoFit/>
          </a:bodyPr>
          <a:lstStyle/>
          <a:p>
            <a:r>
              <a:rPr lang="en-GB" sz="2800" dirty="0"/>
              <a:t>Key Principles</a:t>
            </a:r>
          </a:p>
          <a:p>
            <a:endParaRPr lang="en-GB" sz="2800" dirty="0"/>
          </a:p>
          <a:p>
            <a:pPr marL="457200" indent="-457200">
              <a:buFont typeface="Arial" panose="020B0604020202020204" pitchFamily="34" charset="0"/>
              <a:buChar char="•"/>
            </a:pPr>
            <a:r>
              <a:rPr lang="en-GB" sz="2800" dirty="0"/>
              <a:t>Revision must be active, the greater the number of different ways you try and retrieve and use knowledge the more likely it is to stick.</a:t>
            </a:r>
          </a:p>
          <a:p>
            <a:pPr marL="457200" indent="-457200">
              <a:buFont typeface="Arial" panose="020B0604020202020204" pitchFamily="34" charset="0"/>
              <a:buChar char="•"/>
            </a:pPr>
            <a:r>
              <a:rPr lang="en-GB" sz="2800" dirty="0"/>
              <a:t>Follow simple process – self-generate, retrieve, evaluate, apply</a:t>
            </a:r>
          </a:p>
        </p:txBody>
      </p:sp>
    </p:spTree>
    <p:extLst>
      <p:ext uri="{BB962C8B-B14F-4D97-AF65-F5344CB8AC3E}">
        <p14:creationId xmlns:p14="http://schemas.microsoft.com/office/powerpoint/2010/main" val="385391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8ACFA-014B-4C93-AFFC-A6880005A458}"/>
              </a:ext>
            </a:extLst>
          </p:cNvPr>
          <p:cNvSpPr txBox="1"/>
          <p:nvPr/>
        </p:nvSpPr>
        <p:spPr>
          <a:xfrm>
            <a:off x="168167" y="1040523"/>
            <a:ext cx="8975834" cy="4770537"/>
          </a:xfrm>
          <a:prstGeom prst="rect">
            <a:avLst/>
          </a:prstGeom>
          <a:noFill/>
        </p:spPr>
        <p:txBody>
          <a:bodyPr wrap="square" rtlCol="0">
            <a:spAutoFit/>
          </a:bodyPr>
          <a:lstStyle/>
          <a:p>
            <a:r>
              <a:rPr lang="en-GB" sz="1600" dirty="0"/>
              <a:t>Quick Wins – What to Revise for the Mocks</a:t>
            </a:r>
          </a:p>
          <a:p>
            <a:endParaRPr lang="en-GB" sz="1600" dirty="0"/>
          </a:p>
          <a:p>
            <a:r>
              <a:rPr lang="en-GB" sz="1600" dirty="0"/>
              <a:t>Paper 1 –</a:t>
            </a:r>
          </a:p>
          <a:p>
            <a:r>
              <a:rPr lang="en-GB" sz="1600" dirty="0"/>
              <a:t>Functions of education, education reform, class differences and education achievement, non participant observation </a:t>
            </a:r>
            <a:r>
              <a:rPr lang="en-GB" sz="1600"/>
              <a:t>and qualitative methods</a:t>
            </a:r>
            <a:endParaRPr lang="en-GB" sz="1600" dirty="0"/>
          </a:p>
          <a:p>
            <a:endParaRPr lang="en-GB" sz="1600" dirty="0"/>
          </a:p>
          <a:p>
            <a:endParaRPr lang="en-GB" sz="1600" dirty="0"/>
          </a:p>
          <a:p>
            <a:r>
              <a:rPr lang="en-GB" sz="1600" dirty="0"/>
              <a:t>Paper 2 – </a:t>
            </a:r>
          </a:p>
          <a:p>
            <a:r>
              <a:rPr lang="en-GB" sz="1600" dirty="0"/>
              <a:t>Families – Demographic changes and impact on family structure, changes in patterns of marriage, cohabitation and divorce, key theories of the family – Feminism, Marxism, Functionalism</a:t>
            </a:r>
          </a:p>
          <a:p>
            <a:r>
              <a:rPr lang="en-GB" sz="1600" dirty="0"/>
              <a:t>Global Development – Environment, war, TNCs and trade</a:t>
            </a:r>
          </a:p>
          <a:p>
            <a:endParaRPr lang="en-GB" sz="1600" dirty="0"/>
          </a:p>
          <a:p>
            <a:r>
              <a:rPr lang="en-GB" sz="1600" dirty="0"/>
              <a:t>Paper 3 – </a:t>
            </a:r>
          </a:p>
          <a:p>
            <a:r>
              <a:rPr lang="en-GB" sz="1600" dirty="0"/>
              <a:t>Gender and crime – differences in offending rates for men and women, theories of crime and deviance, with specific focus on labelling, Marxism, sub-cultural and Functionalist theories, strengths and limitations of positivist methods, theory and methods focus on Functionalism, Feminism, Marxism and Interpretivist theories</a:t>
            </a:r>
          </a:p>
          <a:p>
            <a:endParaRPr lang="en-GB" sz="1600" dirty="0"/>
          </a:p>
        </p:txBody>
      </p:sp>
    </p:spTree>
    <p:extLst>
      <p:ext uri="{BB962C8B-B14F-4D97-AF65-F5344CB8AC3E}">
        <p14:creationId xmlns:p14="http://schemas.microsoft.com/office/powerpoint/2010/main" val="422381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404A7-D4DD-4A84-8C55-D30AF73BCC35}"/>
              </a:ext>
            </a:extLst>
          </p:cNvPr>
          <p:cNvSpPr txBox="1"/>
          <p:nvPr/>
        </p:nvSpPr>
        <p:spPr>
          <a:xfrm>
            <a:off x="630621" y="1177159"/>
            <a:ext cx="7714593" cy="4376198"/>
          </a:xfrm>
          <a:prstGeom prst="rect">
            <a:avLst/>
          </a:prstGeom>
          <a:noFill/>
        </p:spPr>
        <p:txBody>
          <a:bodyPr wrap="square" rtlCol="0">
            <a:spAutoFit/>
          </a:bodyPr>
          <a:lstStyle/>
          <a:p>
            <a:r>
              <a:rPr lang="en-GB" sz="1400" dirty="0"/>
              <a:t>How to revise – </a:t>
            </a:r>
          </a:p>
          <a:p>
            <a:endParaRPr lang="en-GB" sz="1400" dirty="0"/>
          </a:p>
          <a:p>
            <a:pPr>
              <a:lnSpc>
                <a:spcPct val="107000"/>
              </a:lnSpc>
              <a:spcAft>
                <a:spcPts val="800"/>
              </a:spcAft>
            </a:pPr>
            <a:r>
              <a:rPr lang="en-GB" sz="1400" b="1" i="1" dirty="0">
                <a:effectLst/>
                <a:latin typeface="Calibri" panose="020F0502020204030204" pitchFamily="34" charset="0"/>
                <a:ea typeface="Calibri" panose="020F0502020204030204" pitchFamily="34" charset="0"/>
                <a:cs typeface="Calibri" panose="020F0502020204030204" pitchFamily="34" charset="0"/>
              </a:rPr>
              <a:t>Test to Retrieve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Many students approach trying to learn knowledge so that it sticks in their mind by reading and re-reading notes and highlighting them. So, they work on the belief that repeated studying of the same material in the same way will eventually make the knowledge stay in their mind. The evidence above about the science of remembering, however, shows that this approach is unlikely to stimulate the type of brain activity that is likely to consolidate memory.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Revision must be active to be effective, in terms of conceptual knowledge you really have to use it or lose it! As long ago as 1909, a research student at the University of Illinois showed that regular practice tests improved student performance. Over 100 years of research has further shown that regular testing of knowledge and ideas helps to cement memory. Forgetting is a natural thing and needs to be combatted by regular practice tests.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Active revision involves both the generation of information as well as evaluating it. This means that students should create revision materials that they put in their own words and then test themselves regularly on this self-generated material.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val="376569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706F2E-A389-48C5-BA3A-6E4246C1F2BC}"/>
              </a:ext>
            </a:extLst>
          </p:cNvPr>
          <p:cNvSpPr txBox="1"/>
          <p:nvPr/>
        </p:nvSpPr>
        <p:spPr>
          <a:xfrm>
            <a:off x="557784" y="1261872"/>
            <a:ext cx="7388352" cy="369332"/>
          </a:xfrm>
          <a:prstGeom prst="rect">
            <a:avLst/>
          </a:prstGeom>
          <a:noFill/>
        </p:spPr>
        <p:txBody>
          <a:bodyPr wrap="square" rtlCol="0">
            <a:spAutoFit/>
          </a:bodyPr>
          <a:lstStyle/>
          <a:p>
            <a:r>
              <a:rPr lang="en-GB" dirty="0"/>
              <a:t>How to revise – Use the guides provided</a:t>
            </a:r>
          </a:p>
        </p:txBody>
      </p:sp>
      <p:pic>
        <p:nvPicPr>
          <p:cNvPr id="5" name="Picture 4">
            <a:extLst>
              <a:ext uri="{FF2B5EF4-FFF2-40B4-BE49-F238E27FC236}">
                <a16:creationId xmlns:a16="http://schemas.microsoft.com/office/drawing/2014/main" id="{E23FEC8A-6E87-461C-B366-98DBFB095B71}"/>
              </a:ext>
            </a:extLst>
          </p:cNvPr>
          <p:cNvPicPr>
            <a:picLocks noChangeAspect="1"/>
          </p:cNvPicPr>
          <p:nvPr/>
        </p:nvPicPr>
        <p:blipFill rotWithShape="1">
          <a:blip r:embed="rId2"/>
          <a:srcRect l="26437" t="27267" r="11149" b="10204"/>
          <a:stretch/>
        </p:blipFill>
        <p:spPr>
          <a:xfrm>
            <a:off x="1818290" y="2060027"/>
            <a:ext cx="5707118" cy="3216166"/>
          </a:xfrm>
          <a:prstGeom prst="rect">
            <a:avLst/>
          </a:prstGeom>
        </p:spPr>
      </p:pic>
    </p:spTree>
    <p:extLst>
      <p:ext uri="{BB962C8B-B14F-4D97-AF65-F5344CB8AC3E}">
        <p14:creationId xmlns:p14="http://schemas.microsoft.com/office/powerpoint/2010/main" val="207301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D01D1D-E054-4173-A932-5E918816AB45}"/>
              </a:ext>
            </a:extLst>
          </p:cNvPr>
          <p:cNvSpPr txBox="1"/>
          <p:nvPr/>
        </p:nvSpPr>
        <p:spPr>
          <a:xfrm>
            <a:off x="2217928" y="801100"/>
            <a:ext cx="7388352" cy="369332"/>
          </a:xfrm>
          <a:prstGeom prst="rect">
            <a:avLst/>
          </a:prstGeom>
          <a:noFill/>
        </p:spPr>
        <p:txBody>
          <a:bodyPr wrap="square" rtlCol="0">
            <a:spAutoFit/>
          </a:bodyPr>
          <a:lstStyle/>
          <a:p>
            <a:r>
              <a:rPr lang="en-GB" dirty="0"/>
              <a:t>How to revise – Use the guides provided</a:t>
            </a:r>
          </a:p>
        </p:txBody>
      </p:sp>
      <p:sp>
        <p:nvSpPr>
          <p:cNvPr id="7" name="TextBox 6">
            <a:extLst>
              <a:ext uri="{FF2B5EF4-FFF2-40B4-BE49-F238E27FC236}">
                <a16:creationId xmlns:a16="http://schemas.microsoft.com/office/drawing/2014/main" id="{976F1755-FAC7-4BF6-8A24-87E82B8B05ED}"/>
              </a:ext>
            </a:extLst>
          </p:cNvPr>
          <p:cNvSpPr txBox="1"/>
          <p:nvPr/>
        </p:nvSpPr>
        <p:spPr>
          <a:xfrm>
            <a:off x="7443216" y="1316736"/>
            <a:ext cx="1234440" cy="3970318"/>
          </a:xfrm>
          <a:prstGeom prst="rect">
            <a:avLst/>
          </a:prstGeom>
          <a:noFill/>
        </p:spPr>
        <p:txBody>
          <a:bodyPr wrap="square" rtlCol="0">
            <a:spAutoFit/>
          </a:bodyPr>
          <a:lstStyle/>
          <a:p>
            <a:r>
              <a:rPr lang="en-GB" dirty="0"/>
              <a:t>Self-generate</a:t>
            </a:r>
          </a:p>
          <a:p>
            <a:endParaRPr lang="en-GB" dirty="0"/>
          </a:p>
          <a:p>
            <a:endParaRPr lang="en-GB" dirty="0"/>
          </a:p>
          <a:p>
            <a:endParaRPr lang="en-GB" dirty="0"/>
          </a:p>
          <a:p>
            <a:endParaRPr lang="en-GB" dirty="0"/>
          </a:p>
          <a:p>
            <a:endParaRPr lang="en-GB" dirty="0"/>
          </a:p>
          <a:p>
            <a:r>
              <a:rPr lang="en-GB" dirty="0"/>
              <a:t>Test</a:t>
            </a:r>
          </a:p>
          <a:p>
            <a:endParaRPr lang="en-GB" dirty="0"/>
          </a:p>
          <a:p>
            <a:endParaRPr lang="en-GB" dirty="0"/>
          </a:p>
          <a:p>
            <a:r>
              <a:rPr lang="en-GB" dirty="0"/>
              <a:t>Evaluate</a:t>
            </a:r>
          </a:p>
          <a:p>
            <a:endParaRPr lang="en-GB" dirty="0"/>
          </a:p>
          <a:p>
            <a:endParaRPr lang="en-GB" dirty="0"/>
          </a:p>
          <a:p>
            <a:r>
              <a:rPr lang="en-GB" dirty="0"/>
              <a:t>Apply</a:t>
            </a:r>
          </a:p>
        </p:txBody>
      </p:sp>
      <p:sp>
        <p:nvSpPr>
          <p:cNvPr id="5" name="TextBox 4">
            <a:extLst>
              <a:ext uri="{FF2B5EF4-FFF2-40B4-BE49-F238E27FC236}">
                <a16:creationId xmlns:a16="http://schemas.microsoft.com/office/drawing/2014/main" id="{3546B7D7-3302-4300-A7AD-BA2373ED39A1}"/>
              </a:ext>
            </a:extLst>
          </p:cNvPr>
          <p:cNvSpPr txBox="1"/>
          <p:nvPr/>
        </p:nvSpPr>
        <p:spPr>
          <a:xfrm>
            <a:off x="545627" y="1316736"/>
            <a:ext cx="6897589" cy="3970318"/>
          </a:xfrm>
          <a:prstGeom prst="rect">
            <a:avLst/>
          </a:prstGeom>
          <a:noFill/>
        </p:spPr>
        <p:txBody>
          <a:bodyPr wrap="square" rtlCol="0">
            <a:spAutoFit/>
          </a:bodyPr>
          <a:lstStyle/>
          <a:p>
            <a:r>
              <a:rPr lang="en-GB" sz="1400" b="1" u="sng" dirty="0">
                <a:effectLst>
                  <a:outerShdw blurRad="38100" dist="38100" dir="2700000" algn="tl">
                    <a:srgbClr val="000000">
                      <a:alpha val="43137"/>
                    </a:srgbClr>
                  </a:outerShdw>
                </a:effectLst>
              </a:rPr>
              <a:t>Families – Marriage, Cohabitation, Divorce, Family diversity</a:t>
            </a:r>
          </a:p>
          <a:p>
            <a:endParaRPr lang="en-GB" sz="1400" dirty="0"/>
          </a:p>
          <a:p>
            <a:r>
              <a:rPr lang="en-GB" sz="1400" dirty="0"/>
              <a:t>2a – Create your own revision notes/flashcards, using the revision maps and linear notes and your class notes. Focus on the reasons for changes in marriage, cohabitation and divorce levels and the extent of family diversity, and whether this is viewed as good or bad for society.</a:t>
            </a:r>
          </a:p>
          <a:p>
            <a:endParaRPr lang="en-GB" sz="1400" dirty="0"/>
          </a:p>
          <a:p>
            <a:r>
              <a:rPr lang="en-GB" sz="1400" dirty="0"/>
              <a:t>2b – Add evaluations and criticisms to your notes.</a:t>
            </a:r>
          </a:p>
          <a:p>
            <a:endParaRPr lang="en-GB" sz="1400" dirty="0"/>
          </a:p>
          <a:p>
            <a:r>
              <a:rPr lang="en-GB" sz="1400" dirty="0"/>
              <a:t>2c – Test yourself – try and re-write sections of your revision notes from memory. Test yourself on the flashcards. Try and speak them out to someone else. How many do you get right? Make a note of those you get wrong.</a:t>
            </a:r>
          </a:p>
          <a:p>
            <a:endParaRPr lang="en-GB" sz="1400" dirty="0"/>
          </a:p>
          <a:p>
            <a:r>
              <a:rPr lang="en-GB" sz="1400" dirty="0"/>
              <a:t>2d – Repeat 2c.</a:t>
            </a:r>
          </a:p>
          <a:p>
            <a:endParaRPr lang="en-GB" sz="1400" dirty="0"/>
          </a:p>
          <a:p>
            <a:endParaRPr lang="en-GB" sz="1400" dirty="0"/>
          </a:p>
          <a:p>
            <a:r>
              <a:rPr lang="en-GB" sz="1400" dirty="0"/>
              <a:t>2e – Choose a series of past questions on this topic – plan out answers, rehearse lines of argument. </a:t>
            </a:r>
          </a:p>
        </p:txBody>
      </p:sp>
    </p:spTree>
    <p:extLst>
      <p:ext uri="{BB962C8B-B14F-4D97-AF65-F5344CB8AC3E}">
        <p14:creationId xmlns:p14="http://schemas.microsoft.com/office/powerpoint/2010/main" val="271785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3454B6-C9A1-44AF-95B8-26F6D91A1676}"/>
              </a:ext>
            </a:extLst>
          </p:cNvPr>
          <p:cNvSpPr txBox="1"/>
          <p:nvPr/>
        </p:nvSpPr>
        <p:spPr>
          <a:xfrm>
            <a:off x="539496" y="1161288"/>
            <a:ext cx="8293608" cy="4247317"/>
          </a:xfrm>
          <a:prstGeom prst="rect">
            <a:avLst/>
          </a:prstGeom>
          <a:noFill/>
        </p:spPr>
        <p:txBody>
          <a:bodyPr wrap="square" rtlCol="0">
            <a:spAutoFit/>
          </a:bodyPr>
          <a:lstStyle/>
          <a:p>
            <a:r>
              <a:rPr lang="en-GB" dirty="0"/>
              <a:t>How can parents help?</a:t>
            </a:r>
          </a:p>
          <a:p>
            <a:endParaRPr lang="en-GB" dirty="0"/>
          </a:p>
          <a:p>
            <a:r>
              <a:rPr lang="en-GB" dirty="0"/>
              <a:t>Ask what revision students have scheduled each week – get them to talk you through what they are doing and why and then show you some of their revision.</a:t>
            </a:r>
          </a:p>
          <a:p>
            <a:endParaRPr lang="en-GB" dirty="0"/>
          </a:p>
          <a:p>
            <a:r>
              <a:rPr lang="en-GB" dirty="0"/>
              <a:t>Focus on meaningful, manageable chunks of revision. So, 45 mins of really solid focused revision and then 15 to 20 mins of walking the dog, watching the TV, listening to music, is much more effective than being locked in a room for 2 and a half hours being passive.</a:t>
            </a:r>
          </a:p>
          <a:p>
            <a:endParaRPr lang="en-GB" dirty="0"/>
          </a:p>
          <a:p>
            <a:endParaRPr lang="en-GB" dirty="0"/>
          </a:p>
          <a:p>
            <a:r>
              <a:rPr lang="en-GB" dirty="0"/>
              <a:t>Help by listening and answering questions. A really effective way to learn is to explain something to somebody else – this helps arguments and ideas stick in the mind.</a:t>
            </a:r>
          </a:p>
        </p:txBody>
      </p:sp>
    </p:spTree>
    <p:extLst>
      <p:ext uri="{BB962C8B-B14F-4D97-AF65-F5344CB8AC3E}">
        <p14:creationId xmlns:p14="http://schemas.microsoft.com/office/powerpoint/2010/main" val="3930414095"/>
      </p:ext>
    </p:extLst>
  </p:cSld>
  <p:clrMapOvr>
    <a:masterClrMapping/>
  </p:clrMapOvr>
</p:sld>
</file>

<file path=ppt/theme/theme1.xml><?xml version="1.0" encoding="utf-8"?>
<a:theme xmlns:a="http://schemas.openxmlformats.org/drawingml/2006/main" name="TEESDALE PPOIN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BBF04D0-ECE7-C843-8178-5AB139135C43}" vid="{E3337A7D-D7AB-AC49-922D-902859F0E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TEESDALE PPOINT .thmx</Template>
  <TotalTime>1278</TotalTime>
  <Words>672</Words>
  <Application>Microsoft Office PowerPoint</Application>
  <PresentationFormat>On-screen Show (4:3)</PresentationFormat>
  <Paragraphs>59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Myriad Pro</vt:lpstr>
      <vt:lpstr>Rockwell</vt:lpstr>
      <vt:lpstr>TEESDALE PPOINT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dc:title>
  <dc:creator>D</dc:creator>
  <cp:lastModifiedBy>Simon</cp:lastModifiedBy>
  <cp:revision>331</cp:revision>
  <cp:lastPrinted>2019-02-04T16:15:01Z</cp:lastPrinted>
  <dcterms:created xsi:type="dcterms:W3CDTF">2018-08-17T09:23:17Z</dcterms:created>
  <dcterms:modified xsi:type="dcterms:W3CDTF">2022-02-16T09:37:50Z</dcterms:modified>
</cp:coreProperties>
</file>