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91" r:id="rId2"/>
    <p:sldId id="293" r:id="rId3"/>
    <p:sldId id="292" r:id="rId4"/>
    <p:sldId id="298" r:id="rId5"/>
    <p:sldId id="294" r:id="rId6"/>
    <p:sldId id="295" r:id="rId7"/>
    <p:sldId id="299" r:id="rId8"/>
    <p:sldId id="300" r:id="rId9"/>
    <p:sldId id="297" r:id="rId1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0913C-6184-4F5A-A900-B4F96B2006FF}" v="4" dt="2022-03-03T14:34:26.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Theaker" userId="S::rebecca.theaker@teesdaleschool.co.uk::95dcb2fd-a586-4364-be86-4792a66b26fd" providerId="AD" clId="Web-{40A0913C-6184-4F5A-A900-B4F96B2006FF}"/>
    <pc:docChg chg="modSld">
      <pc:chgData name="R Theaker" userId="S::rebecca.theaker@teesdaleschool.co.uk::95dcb2fd-a586-4364-be86-4792a66b26fd" providerId="AD" clId="Web-{40A0913C-6184-4F5A-A900-B4F96B2006FF}" dt="2022-03-03T14:34:21.035" v="0" actId="20577"/>
      <pc:docMkLst>
        <pc:docMk/>
      </pc:docMkLst>
      <pc:sldChg chg="modSp">
        <pc:chgData name="R Theaker" userId="S::rebecca.theaker@teesdaleschool.co.uk::95dcb2fd-a586-4364-be86-4792a66b26fd" providerId="AD" clId="Web-{40A0913C-6184-4F5A-A900-B4F96B2006FF}" dt="2022-03-03T14:34:21.035" v="0" actId="20577"/>
        <pc:sldMkLst>
          <pc:docMk/>
          <pc:sldMk cId="2073012015" sldId="295"/>
        </pc:sldMkLst>
        <pc:spChg chg="mod">
          <ac:chgData name="R Theaker" userId="S::rebecca.theaker@teesdaleschool.co.uk::95dcb2fd-a586-4364-be86-4792a66b26fd" providerId="AD" clId="Web-{40A0913C-6184-4F5A-A900-B4F96B2006FF}" dt="2022-03-03T14:34:21.035" v="0" actId="20577"/>
          <ac:spMkLst>
            <pc:docMk/>
            <pc:sldMk cId="2073012015" sldId="295"/>
            <ac:spMk id="3" creationId="{D74FE898-2B25-4EF6-B66A-D354EFE8930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61ED98-1C3C-4835-969A-4837646EB994}" type="datetimeFigureOut">
              <a:rPr lang="en-GB" smtClean="0"/>
              <a:t>03/03/2022</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E9451-54ED-274D-97A4-487C8FBB8045}" type="datetimeFigureOut">
              <a:rPr lang="en-US" smtClean="0"/>
              <a:t>3/3/2022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0A54F-F2E5-468E-8EFE-F703E247AA78}"/>
              </a:ext>
            </a:extLst>
          </p:cNvPr>
          <p:cNvSpPr txBox="1"/>
          <p:nvPr/>
        </p:nvSpPr>
        <p:spPr>
          <a:xfrm>
            <a:off x="1240221" y="1734207"/>
            <a:ext cx="6537434" cy="2554545"/>
          </a:xfrm>
          <a:prstGeom prst="rect">
            <a:avLst/>
          </a:prstGeom>
          <a:noFill/>
        </p:spPr>
        <p:txBody>
          <a:bodyPr wrap="square" rtlCol="0">
            <a:spAutoFit/>
          </a:bodyPr>
          <a:lstStyle/>
          <a:p>
            <a:pPr algn="ctr"/>
            <a:r>
              <a:rPr lang="en-GB" sz="4000"/>
              <a:t>GCSE History Revision</a:t>
            </a:r>
          </a:p>
          <a:p>
            <a:pPr algn="ctr"/>
            <a:endParaRPr lang="en-GB" sz="4000"/>
          </a:p>
          <a:p>
            <a:pPr algn="ctr"/>
            <a:endParaRPr lang="en-GB" sz="4000"/>
          </a:p>
          <a:p>
            <a:pPr algn="ctr"/>
            <a:endParaRPr lang="en-GB" sz="4000"/>
          </a:p>
        </p:txBody>
      </p:sp>
    </p:spTree>
    <p:extLst>
      <p:ext uri="{BB962C8B-B14F-4D97-AF65-F5344CB8AC3E}">
        <p14:creationId xmlns:p14="http://schemas.microsoft.com/office/powerpoint/2010/main" val="25419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8030FF-B915-4631-8604-7C84A7AEB954}"/>
              </a:ext>
            </a:extLst>
          </p:cNvPr>
          <p:cNvSpPr txBox="1"/>
          <p:nvPr/>
        </p:nvSpPr>
        <p:spPr>
          <a:xfrm>
            <a:off x="304800" y="1271752"/>
            <a:ext cx="7073462" cy="3539430"/>
          </a:xfrm>
          <a:prstGeom prst="rect">
            <a:avLst/>
          </a:prstGeom>
          <a:noFill/>
        </p:spPr>
        <p:txBody>
          <a:bodyPr wrap="square" rtlCol="0">
            <a:spAutoFit/>
          </a:bodyPr>
          <a:lstStyle/>
          <a:p>
            <a:r>
              <a:rPr lang="en-GB" sz="2800"/>
              <a:t>Key Principles</a:t>
            </a:r>
          </a:p>
          <a:p>
            <a:endParaRPr lang="en-GB" sz="2800"/>
          </a:p>
          <a:p>
            <a:pPr marL="457200" indent="-457200">
              <a:buFont typeface="Arial" panose="020B0604020202020204" pitchFamily="34" charset="0"/>
              <a:buChar char="•"/>
            </a:pPr>
            <a:r>
              <a:rPr lang="en-GB" sz="2800"/>
              <a:t>Revision must be active, the greater the number of different ways you try and retrieve and use knowledge the more likely it is to stick.</a:t>
            </a:r>
          </a:p>
          <a:p>
            <a:pPr marL="457200" indent="-457200">
              <a:buFont typeface="Arial" panose="020B0604020202020204" pitchFamily="34" charset="0"/>
              <a:buChar char="•"/>
            </a:pPr>
            <a:r>
              <a:rPr lang="en-GB" sz="2800"/>
              <a:t>Follow simple process – self-generate, retrieve, evaluate, apply</a:t>
            </a:r>
          </a:p>
        </p:txBody>
      </p:sp>
    </p:spTree>
    <p:extLst>
      <p:ext uri="{BB962C8B-B14F-4D97-AF65-F5344CB8AC3E}">
        <p14:creationId xmlns:p14="http://schemas.microsoft.com/office/powerpoint/2010/main" val="38539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8ACFA-014B-4C93-AFFC-A6880005A458}"/>
              </a:ext>
            </a:extLst>
          </p:cNvPr>
          <p:cNvSpPr txBox="1"/>
          <p:nvPr/>
        </p:nvSpPr>
        <p:spPr>
          <a:xfrm>
            <a:off x="252249" y="1313793"/>
            <a:ext cx="9028386" cy="3046988"/>
          </a:xfrm>
          <a:prstGeom prst="rect">
            <a:avLst/>
          </a:prstGeom>
          <a:noFill/>
        </p:spPr>
        <p:txBody>
          <a:bodyPr wrap="square" rtlCol="0">
            <a:spAutoFit/>
          </a:bodyPr>
          <a:lstStyle/>
          <a:p>
            <a:r>
              <a:rPr lang="en-GB" sz="1600"/>
              <a:t>Quick Wins – What to Revise for the Mocks</a:t>
            </a:r>
          </a:p>
          <a:p>
            <a:endParaRPr lang="en-GB" sz="1600" b="1"/>
          </a:p>
          <a:p>
            <a:r>
              <a:rPr lang="en-GB" sz="1600" b="1"/>
              <a:t>Paper 1–</a:t>
            </a:r>
          </a:p>
          <a:p>
            <a:r>
              <a:rPr lang="en-GB" sz="1600" b="1"/>
              <a:t>Problems of treatment in WW1, Renaissance medicine, turning points in medicine 1700-1900, treatments post 1900, understanding the cause of disease 1700-preent</a:t>
            </a:r>
          </a:p>
          <a:p>
            <a:endParaRPr lang="en-GB" sz="1600" b="1"/>
          </a:p>
          <a:p>
            <a:r>
              <a:rPr lang="en-GB" sz="1600" b="1"/>
              <a:t>Paper 2 – </a:t>
            </a:r>
          </a:p>
          <a:p>
            <a:r>
              <a:rPr lang="en-GB" sz="1600" b="1">
                <a:solidFill>
                  <a:srgbClr val="FF0000"/>
                </a:solidFill>
              </a:rPr>
              <a:t>Elizabeth I – threats and plots, Mary Queen of Scots, the Armada</a:t>
            </a:r>
          </a:p>
          <a:p>
            <a:r>
              <a:rPr lang="en-GB" sz="1600" b="1">
                <a:solidFill>
                  <a:srgbClr val="0070C0"/>
                </a:solidFill>
              </a:rPr>
              <a:t>Elizabeth I – problems in her early reign, government, the religious settlement</a:t>
            </a:r>
          </a:p>
          <a:p>
            <a:endParaRPr lang="en-GB" sz="1600" b="1"/>
          </a:p>
          <a:p>
            <a:r>
              <a:rPr lang="en-GB" sz="1600" b="1"/>
              <a:t>Paper 3 –</a:t>
            </a:r>
          </a:p>
          <a:p>
            <a:r>
              <a:rPr lang="en-GB" sz="1600" b="1"/>
              <a:t>The establishment of Nazi dictatorship, the reasons for increased support</a:t>
            </a:r>
          </a:p>
        </p:txBody>
      </p:sp>
    </p:spTree>
    <p:extLst>
      <p:ext uri="{BB962C8B-B14F-4D97-AF65-F5344CB8AC3E}">
        <p14:creationId xmlns:p14="http://schemas.microsoft.com/office/powerpoint/2010/main" val="422381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06504-3503-4A9D-B929-8C9EC3AE494A}"/>
              </a:ext>
            </a:extLst>
          </p:cNvPr>
          <p:cNvPicPr>
            <a:picLocks noChangeAspect="1"/>
          </p:cNvPicPr>
          <p:nvPr/>
        </p:nvPicPr>
        <p:blipFill rotWithShape="1">
          <a:blip r:embed="rId2"/>
          <a:srcRect l="30000" t="24610" r="29770" b="10204"/>
          <a:stretch/>
        </p:blipFill>
        <p:spPr>
          <a:xfrm>
            <a:off x="1870841" y="1107671"/>
            <a:ext cx="4792717" cy="4368219"/>
          </a:xfrm>
          <a:prstGeom prst="rect">
            <a:avLst/>
          </a:prstGeom>
        </p:spPr>
      </p:pic>
    </p:spTree>
    <p:extLst>
      <p:ext uri="{BB962C8B-B14F-4D97-AF65-F5344CB8AC3E}">
        <p14:creationId xmlns:p14="http://schemas.microsoft.com/office/powerpoint/2010/main" val="221976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404A7-D4DD-4A84-8C55-D30AF73BCC35}"/>
              </a:ext>
            </a:extLst>
          </p:cNvPr>
          <p:cNvSpPr txBox="1"/>
          <p:nvPr/>
        </p:nvSpPr>
        <p:spPr>
          <a:xfrm>
            <a:off x="630621" y="1177159"/>
            <a:ext cx="7714593" cy="4376198"/>
          </a:xfrm>
          <a:prstGeom prst="rect">
            <a:avLst/>
          </a:prstGeom>
          <a:noFill/>
        </p:spPr>
        <p:txBody>
          <a:bodyPr wrap="square" rtlCol="0">
            <a:spAutoFit/>
          </a:bodyPr>
          <a:lstStyle/>
          <a:p>
            <a:r>
              <a:rPr lang="en-GB" sz="1400"/>
              <a:t>How to revise – </a:t>
            </a:r>
          </a:p>
          <a:p>
            <a:endParaRPr lang="en-GB" sz="1400"/>
          </a:p>
          <a:p>
            <a:pPr>
              <a:lnSpc>
                <a:spcPct val="107000"/>
              </a:lnSpc>
              <a:spcAft>
                <a:spcPts val="800"/>
              </a:spcAft>
            </a:pPr>
            <a:r>
              <a:rPr lang="en-GB" sz="1400" b="1" i="1">
                <a:effectLst/>
                <a:latin typeface="Calibri" panose="020F0502020204030204" pitchFamily="34" charset="0"/>
                <a:ea typeface="Calibri" panose="020F0502020204030204" pitchFamily="34" charset="0"/>
                <a:cs typeface="Calibri" panose="020F0502020204030204" pitchFamily="34" charset="0"/>
              </a:rPr>
              <a:t>Test to Retrieve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a:effectLst/>
                <a:latin typeface="Calibri" panose="020F0502020204030204" pitchFamily="34" charset="0"/>
                <a:ea typeface="Calibri" panose="020F0502020204030204" pitchFamily="34" charset="0"/>
                <a:cs typeface="Calibri" panose="020F0502020204030204" pitchFamily="34" charset="0"/>
              </a:rPr>
              <a:t>Many students approach trying to learn knowledge so that it sticks in their mind by reading and re-reading notes and highlighting them. So, they work on the belief that repeated studying of the same material in the same way will eventually make the knowledge stay in their mind. The evidence above about the science of remembering, however, shows that this approach is unlikely to stimulate the type of brain activity that is likely to consolidate memory.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a:effectLst/>
                <a:latin typeface="Calibri" panose="020F0502020204030204" pitchFamily="34" charset="0"/>
                <a:ea typeface="Calibri" panose="020F0502020204030204" pitchFamily="34" charset="0"/>
                <a:cs typeface="Calibri" panose="020F0502020204030204" pitchFamily="34" charset="0"/>
              </a:rPr>
              <a:t>Revision must be active to be effective, in terms of conceptual knowledge you really have to use it or lose it! As long ago as 1909, a research student at the University of Illinois showed that regular practice tests improved student performance. Over 100 years of research has further shown that regular testing of knowledge and ideas helps to cement memory. Forgetting is a natural thing and needs to be combatted by regular practice tests.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a:effectLst/>
                <a:latin typeface="Calibri" panose="020F0502020204030204" pitchFamily="34" charset="0"/>
                <a:ea typeface="Calibri" panose="020F0502020204030204" pitchFamily="34" charset="0"/>
                <a:cs typeface="Calibri" panose="020F0502020204030204" pitchFamily="34" charset="0"/>
              </a:rPr>
              <a:t>Active revision involves both the generation of information as well as evaluating it. This means that students should create revision materials that they put in their own words and then test themselves regularly on this self-generated material.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a:p>
        </p:txBody>
      </p:sp>
    </p:spTree>
    <p:extLst>
      <p:ext uri="{BB962C8B-B14F-4D97-AF65-F5344CB8AC3E}">
        <p14:creationId xmlns:p14="http://schemas.microsoft.com/office/powerpoint/2010/main" val="376569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FE898-2B25-4EF6-B66A-D354EFE89302}"/>
              </a:ext>
            </a:extLst>
          </p:cNvPr>
          <p:cNvSpPr txBox="1"/>
          <p:nvPr/>
        </p:nvSpPr>
        <p:spPr>
          <a:xfrm>
            <a:off x="1818290" y="1003003"/>
            <a:ext cx="6957848" cy="369332"/>
          </a:xfrm>
          <a:prstGeom prst="rect">
            <a:avLst/>
          </a:prstGeom>
          <a:noFill/>
        </p:spPr>
        <p:txBody>
          <a:bodyPr wrap="square" lIns="91440" tIns="45720" rIns="91440" bIns="45720" rtlCol="0" anchor="t">
            <a:spAutoFit/>
          </a:bodyPr>
          <a:lstStyle/>
          <a:p>
            <a:r>
              <a:rPr lang="en-GB"/>
              <a:t>84/128 marks from 12 and 16 mark answers</a:t>
            </a:r>
          </a:p>
        </p:txBody>
      </p:sp>
      <p:pic>
        <p:nvPicPr>
          <p:cNvPr id="7" name="Picture 6">
            <a:extLst>
              <a:ext uri="{FF2B5EF4-FFF2-40B4-BE49-F238E27FC236}">
                <a16:creationId xmlns:a16="http://schemas.microsoft.com/office/drawing/2014/main" id="{28DE45A1-803C-4923-A5F5-E51AE45141D8}"/>
              </a:ext>
            </a:extLst>
          </p:cNvPr>
          <p:cNvPicPr>
            <a:picLocks noChangeAspect="1"/>
          </p:cNvPicPr>
          <p:nvPr/>
        </p:nvPicPr>
        <p:blipFill rotWithShape="1">
          <a:blip r:embed="rId2"/>
          <a:srcRect l="27127" t="27879" r="11378" b="12044"/>
          <a:stretch/>
        </p:blipFill>
        <p:spPr>
          <a:xfrm rot="20137611">
            <a:off x="746233" y="2475766"/>
            <a:ext cx="5623035" cy="3090043"/>
          </a:xfrm>
          <a:prstGeom prst="rect">
            <a:avLst/>
          </a:prstGeom>
        </p:spPr>
      </p:pic>
      <p:pic>
        <p:nvPicPr>
          <p:cNvPr id="9" name="Picture 8">
            <a:extLst>
              <a:ext uri="{FF2B5EF4-FFF2-40B4-BE49-F238E27FC236}">
                <a16:creationId xmlns:a16="http://schemas.microsoft.com/office/drawing/2014/main" id="{69B85826-D07E-4494-8573-E45544C26EC4}"/>
              </a:ext>
            </a:extLst>
          </p:cNvPr>
          <p:cNvPicPr>
            <a:picLocks noChangeAspect="1"/>
          </p:cNvPicPr>
          <p:nvPr/>
        </p:nvPicPr>
        <p:blipFill rotWithShape="1">
          <a:blip r:embed="rId3"/>
          <a:srcRect l="27701" t="27676" r="12989" b="11587"/>
          <a:stretch/>
        </p:blipFill>
        <p:spPr>
          <a:xfrm rot="1474954">
            <a:off x="4141853" y="2603363"/>
            <a:ext cx="4415264" cy="2543356"/>
          </a:xfrm>
          <a:prstGeom prst="rect">
            <a:avLst/>
          </a:prstGeom>
        </p:spPr>
      </p:pic>
    </p:spTree>
    <p:extLst>
      <p:ext uri="{BB962C8B-B14F-4D97-AF65-F5344CB8AC3E}">
        <p14:creationId xmlns:p14="http://schemas.microsoft.com/office/powerpoint/2010/main" val="207301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D16B2-9481-4318-9C8A-60EF751E1E1C}"/>
              </a:ext>
            </a:extLst>
          </p:cNvPr>
          <p:cNvSpPr txBox="1"/>
          <p:nvPr/>
        </p:nvSpPr>
        <p:spPr>
          <a:xfrm>
            <a:off x="3531476" y="283779"/>
            <a:ext cx="4950372" cy="369332"/>
          </a:xfrm>
          <a:prstGeom prst="rect">
            <a:avLst/>
          </a:prstGeom>
          <a:noFill/>
        </p:spPr>
        <p:txBody>
          <a:bodyPr wrap="square" rtlCol="0">
            <a:spAutoFit/>
          </a:bodyPr>
          <a:lstStyle/>
          <a:p>
            <a:r>
              <a:rPr lang="en-GB"/>
              <a:t>Rehearse and Revise Arguments</a:t>
            </a:r>
          </a:p>
        </p:txBody>
      </p:sp>
      <p:pic>
        <p:nvPicPr>
          <p:cNvPr id="6" name="Picture 5">
            <a:extLst>
              <a:ext uri="{FF2B5EF4-FFF2-40B4-BE49-F238E27FC236}">
                <a16:creationId xmlns:a16="http://schemas.microsoft.com/office/drawing/2014/main" id="{E717BE72-5360-477F-8D47-9D51C37D66D4}"/>
              </a:ext>
            </a:extLst>
          </p:cNvPr>
          <p:cNvPicPr>
            <a:picLocks noChangeAspect="1"/>
          </p:cNvPicPr>
          <p:nvPr/>
        </p:nvPicPr>
        <p:blipFill rotWithShape="1">
          <a:blip r:embed="rId2"/>
          <a:srcRect l="26896" t="27267" r="11495" b="11431"/>
          <a:stretch/>
        </p:blipFill>
        <p:spPr>
          <a:xfrm>
            <a:off x="462456" y="1142020"/>
            <a:ext cx="7968522" cy="4459994"/>
          </a:xfrm>
          <a:prstGeom prst="rect">
            <a:avLst/>
          </a:prstGeom>
        </p:spPr>
      </p:pic>
    </p:spTree>
    <p:extLst>
      <p:ext uri="{BB962C8B-B14F-4D97-AF65-F5344CB8AC3E}">
        <p14:creationId xmlns:p14="http://schemas.microsoft.com/office/powerpoint/2010/main" val="202882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6AC0D-BBFB-461D-BFF3-D06670BE4EA8}"/>
              </a:ext>
            </a:extLst>
          </p:cNvPr>
          <p:cNvPicPr>
            <a:picLocks noChangeAspect="1"/>
          </p:cNvPicPr>
          <p:nvPr/>
        </p:nvPicPr>
        <p:blipFill rotWithShape="1">
          <a:blip r:embed="rId2"/>
          <a:srcRect l="27586" t="27063" r="12069" b="12452"/>
          <a:stretch/>
        </p:blipFill>
        <p:spPr>
          <a:xfrm>
            <a:off x="382225" y="1171834"/>
            <a:ext cx="8379550" cy="4724470"/>
          </a:xfrm>
          <a:prstGeom prst="rect">
            <a:avLst/>
          </a:prstGeom>
        </p:spPr>
      </p:pic>
    </p:spTree>
    <p:extLst>
      <p:ext uri="{BB962C8B-B14F-4D97-AF65-F5344CB8AC3E}">
        <p14:creationId xmlns:p14="http://schemas.microsoft.com/office/powerpoint/2010/main" val="323173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3454B6-C9A1-44AF-95B8-26F6D91A1676}"/>
              </a:ext>
            </a:extLst>
          </p:cNvPr>
          <p:cNvSpPr txBox="1"/>
          <p:nvPr/>
        </p:nvSpPr>
        <p:spPr>
          <a:xfrm>
            <a:off x="539496" y="1161288"/>
            <a:ext cx="8293608" cy="4247317"/>
          </a:xfrm>
          <a:prstGeom prst="rect">
            <a:avLst/>
          </a:prstGeom>
          <a:noFill/>
        </p:spPr>
        <p:txBody>
          <a:bodyPr wrap="square" rtlCol="0">
            <a:spAutoFit/>
          </a:bodyPr>
          <a:lstStyle/>
          <a:p>
            <a:r>
              <a:rPr lang="en-GB"/>
              <a:t>How can parents help?</a:t>
            </a:r>
          </a:p>
          <a:p>
            <a:endParaRPr lang="en-GB"/>
          </a:p>
          <a:p>
            <a:r>
              <a:rPr lang="en-GB"/>
              <a:t>Ask what revision students have scheduled each week – get them to talk you through what they are doing and why and then show you some of their revision.</a:t>
            </a:r>
          </a:p>
          <a:p>
            <a:endParaRPr lang="en-GB"/>
          </a:p>
          <a:p>
            <a:r>
              <a:rPr lang="en-GB"/>
              <a:t>Focus on meaningful, manageable chunks of revision. So, 45 mins of really solid focused revision and then 15 to 20 mins of walking the dog, watching the TV, listening to music, is much more effective than being locked in a room for 2 and a half hours being passive.</a:t>
            </a:r>
          </a:p>
          <a:p>
            <a:endParaRPr lang="en-GB"/>
          </a:p>
          <a:p>
            <a:endParaRPr lang="en-GB"/>
          </a:p>
          <a:p>
            <a:r>
              <a:rPr lang="en-GB"/>
              <a:t>Help by listening and answering questions. A really effective way to learn is to explain something to somebody else – this helps arguments and ideas stick in the mind.</a:t>
            </a:r>
          </a:p>
        </p:txBody>
      </p:sp>
    </p:spTree>
    <p:extLst>
      <p:ext uri="{BB962C8B-B14F-4D97-AF65-F5344CB8AC3E}">
        <p14:creationId xmlns:p14="http://schemas.microsoft.com/office/powerpoint/2010/main" val="3930414095"/>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Application>Microsoft Office PowerPoint</Application>
  <PresentationFormat>On-screen Show (4:3)</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TEESDALE PPOINT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revision>1</cp:revision>
  <cp:lastPrinted>2019-02-04T16:15:01Z</cp:lastPrinted>
  <dcterms:created xsi:type="dcterms:W3CDTF">2018-08-17T09:23:17Z</dcterms:created>
  <dcterms:modified xsi:type="dcterms:W3CDTF">2022-03-03T14:34:36Z</dcterms:modified>
</cp:coreProperties>
</file>